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6.xml" ContentType="application/inkml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notesSlides/notesSlide10.xml" ContentType="application/vnd.openxmlformats-officedocument.presentationml.notesSlide+xml"/>
  <Override PartName="/ppt/ink/ink7.xml" ContentType="application/inkml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5"/>
  </p:notesMasterIdLst>
  <p:sldIdLst>
    <p:sldId id="336" r:id="rId6"/>
    <p:sldId id="344" r:id="rId7"/>
    <p:sldId id="338" r:id="rId8"/>
    <p:sldId id="339" r:id="rId9"/>
    <p:sldId id="340" r:id="rId10"/>
    <p:sldId id="308" r:id="rId11"/>
    <p:sldId id="341" r:id="rId12"/>
    <p:sldId id="350" r:id="rId13"/>
    <p:sldId id="307" r:id="rId14"/>
    <p:sldId id="310" r:id="rId15"/>
    <p:sldId id="347" r:id="rId16"/>
    <p:sldId id="342" r:id="rId17"/>
    <p:sldId id="348" r:id="rId18"/>
    <p:sldId id="343" r:id="rId19"/>
    <p:sldId id="349" r:id="rId20"/>
    <p:sldId id="309" r:id="rId21"/>
    <p:sldId id="337" r:id="rId22"/>
    <p:sldId id="345" r:id="rId23"/>
    <p:sldId id="34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an Mannix" initials="DM" lastIdx="6" clrIdx="0">
    <p:extLst>
      <p:ext uri="{19B8F6BF-5375-455C-9EA6-DF929625EA0E}">
        <p15:presenceInfo xmlns:p15="http://schemas.microsoft.com/office/powerpoint/2012/main" userId="Damian Manni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EE0F87-6774-44AC-BB52-84D6188B0DF9}" v="49" dt="2019-10-14T04:01:57.110"/>
    <p1510:client id="{9D9C2CD6-75DF-4F27-A781-17792431F3FE}" v="3" vWet="5" dt="2019-10-14T03:57:50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leen Hurley" userId="d99584c8-6216-4613-aa12-ddb3f7cbbaa7" providerId="ADAL" clId="{9CEE0F87-6774-44AC-BB52-84D6188B0DF9}"/>
    <pc:docChg chg="undo custSel addSld delSld modSld">
      <pc:chgData name="Kathleen Hurley" userId="d99584c8-6216-4613-aa12-ddb3f7cbbaa7" providerId="ADAL" clId="{9CEE0F87-6774-44AC-BB52-84D6188B0DF9}" dt="2019-10-14T03:59:49.605" v="309" actId="14100"/>
      <pc:docMkLst>
        <pc:docMk/>
      </pc:docMkLst>
      <pc:sldChg chg="modSp">
        <pc:chgData name="Kathleen Hurley" userId="d99584c8-6216-4613-aa12-ddb3f7cbbaa7" providerId="ADAL" clId="{9CEE0F87-6774-44AC-BB52-84D6188B0DF9}" dt="2019-10-10T01:33:05.015" v="265" actId="255"/>
        <pc:sldMkLst>
          <pc:docMk/>
          <pc:sldMk cId="3880284952" sldId="307"/>
        </pc:sldMkLst>
        <pc:spChg chg="mod">
          <ac:chgData name="Kathleen Hurley" userId="d99584c8-6216-4613-aa12-ddb3f7cbbaa7" providerId="ADAL" clId="{9CEE0F87-6774-44AC-BB52-84D6188B0DF9}" dt="2019-10-10T01:33:05.015" v="265" actId="255"/>
          <ac:spMkLst>
            <pc:docMk/>
            <pc:sldMk cId="3880284952" sldId="307"/>
            <ac:spMk id="21" creationId="{9E57EBFC-D9BE-4628-8837-2E4679A083AF}"/>
          </ac:spMkLst>
        </pc:spChg>
      </pc:sldChg>
      <pc:sldChg chg="modSp">
        <pc:chgData name="Kathleen Hurley" userId="d99584c8-6216-4613-aa12-ddb3f7cbbaa7" providerId="ADAL" clId="{9CEE0F87-6774-44AC-BB52-84D6188B0DF9}" dt="2019-10-10T01:33:34.248" v="269" actId="255"/>
        <pc:sldMkLst>
          <pc:docMk/>
          <pc:sldMk cId="1021418653" sldId="308"/>
        </pc:sldMkLst>
        <pc:spChg chg="mod">
          <ac:chgData name="Kathleen Hurley" userId="d99584c8-6216-4613-aa12-ddb3f7cbbaa7" providerId="ADAL" clId="{9CEE0F87-6774-44AC-BB52-84D6188B0DF9}" dt="2019-10-10T01:33:34.248" v="269" actId="255"/>
          <ac:spMkLst>
            <pc:docMk/>
            <pc:sldMk cId="1021418653" sldId="308"/>
            <ac:spMk id="21" creationId="{9E57EBFC-D9BE-4628-8837-2E4679A083AF}"/>
          </ac:spMkLst>
        </pc:spChg>
      </pc:sldChg>
      <pc:sldChg chg="modSp">
        <pc:chgData name="Kathleen Hurley" userId="d99584c8-6216-4613-aa12-ddb3f7cbbaa7" providerId="ADAL" clId="{9CEE0F87-6774-44AC-BB52-84D6188B0DF9}" dt="2019-10-10T01:31:50.747" v="256" actId="255"/>
        <pc:sldMkLst>
          <pc:docMk/>
          <pc:sldMk cId="1173285681" sldId="309"/>
        </pc:sldMkLst>
        <pc:spChg chg="mod">
          <ac:chgData name="Kathleen Hurley" userId="d99584c8-6216-4613-aa12-ddb3f7cbbaa7" providerId="ADAL" clId="{9CEE0F87-6774-44AC-BB52-84D6188B0DF9}" dt="2019-10-10T01:31:50.747" v="256" actId="255"/>
          <ac:spMkLst>
            <pc:docMk/>
            <pc:sldMk cId="1173285681" sldId="309"/>
            <ac:spMk id="21" creationId="{9E57EBFC-D9BE-4628-8837-2E4679A083AF}"/>
          </ac:spMkLst>
        </pc:spChg>
      </pc:sldChg>
      <pc:sldChg chg="modSp">
        <pc:chgData name="Kathleen Hurley" userId="d99584c8-6216-4613-aa12-ddb3f7cbbaa7" providerId="ADAL" clId="{9CEE0F87-6774-44AC-BB52-84D6188B0DF9}" dt="2019-10-10T01:32:52.936" v="263" actId="255"/>
        <pc:sldMkLst>
          <pc:docMk/>
          <pc:sldMk cId="1933442814" sldId="310"/>
        </pc:sldMkLst>
        <pc:spChg chg="mod">
          <ac:chgData name="Kathleen Hurley" userId="d99584c8-6216-4613-aa12-ddb3f7cbbaa7" providerId="ADAL" clId="{9CEE0F87-6774-44AC-BB52-84D6188B0DF9}" dt="2019-10-10T01:32:17.519" v="260" actId="1076"/>
          <ac:spMkLst>
            <pc:docMk/>
            <pc:sldMk cId="1933442814" sldId="310"/>
            <ac:spMk id="20" creationId="{D6F6E028-21E8-4AAB-91A8-79D9E5E63951}"/>
          </ac:spMkLst>
        </pc:spChg>
        <pc:spChg chg="mod">
          <ac:chgData name="Kathleen Hurley" userId="d99584c8-6216-4613-aa12-ddb3f7cbbaa7" providerId="ADAL" clId="{9CEE0F87-6774-44AC-BB52-84D6188B0DF9}" dt="2019-10-10T01:32:52.936" v="263" actId="255"/>
          <ac:spMkLst>
            <pc:docMk/>
            <pc:sldMk cId="1933442814" sldId="310"/>
            <ac:spMk id="21" creationId="{9E57EBFC-D9BE-4628-8837-2E4679A083AF}"/>
          </ac:spMkLst>
        </pc:spChg>
      </pc:sldChg>
      <pc:sldChg chg="modSp">
        <pc:chgData name="Kathleen Hurley" userId="d99584c8-6216-4613-aa12-ddb3f7cbbaa7" providerId="ADAL" clId="{9CEE0F87-6774-44AC-BB52-84D6188B0DF9}" dt="2019-10-10T01:31:25.328" v="253" actId="108"/>
        <pc:sldMkLst>
          <pc:docMk/>
          <pc:sldMk cId="4218310918" sldId="337"/>
        </pc:sldMkLst>
        <pc:spChg chg="mod">
          <ac:chgData name="Kathleen Hurley" userId="d99584c8-6216-4613-aa12-ddb3f7cbbaa7" providerId="ADAL" clId="{9CEE0F87-6774-44AC-BB52-84D6188B0DF9}" dt="2019-10-10T01:31:25.328" v="253" actId="108"/>
          <ac:spMkLst>
            <pc:docMk/>
            <pc:sldMk cId="4218310918" sldId="337"/>
            <ac:spMk id="21" creationId="{9E57EBFC-D9BE-4628-8837-2E4679A083AF}"/>
          </ac:spMkLst>
        </pc:spChg>
      </pc:sldChg>
      <pc:sldChg chg="addSp modSp">
        <pc:chgData name="Kathleen Hurley" userId="d99584c8-6216-4613-aa12-ddb3f7cbbaa7" providerId="ADAL" clId="{9CEE0F87-6774-44AC-BB52-84D6188B0DF9}" dt="2019-10-11T01:20:53.100" v="292" actId="12788"/>
        <pc:sldMkLst>
          <pc:docMk/>
          <pc:sldMk cId="2253400672" sldId="338"/>
        </pc:sldMkLst>
        <pc:picChg chg="add mod modCrop">
          <ac:chgData name="Kathleen Hurley" userId="d99584c8-6216-4613-aa12-ddb3f7cbbaa7" providerId="ADAL" clId="{9CEE0F87-6774-44AC-BB52-84D6188B0DF9}" dt="2019-10-11T01:20:53.100" v="292" actId="12788"/>
          <ac:picMkLst>
            <pc:docMk/>
            <pc:sldMk cId="2253400672" sldId="338"/>
            <ac:picMk id="3" creationId="{C8CAE5A7-C1C1-432F-BAEA-21685E0F5D1B}"/>
          </ac:picMkLst>
        </pc:picChg>
      </pc:sldChg>
      <pc:sldChg chg="addSp delSp modSp">
        <pc:chgData name="Kathleen Hurley" userId="d99584c8-6216-4613-aa12-ddb3f7cbbaa7" providerId="ADAL" clId="{9CEE0F87-6774-44AC-BB52-84D6188B0DF9}" dt="2019-10-10T03:56:16.050" v="278" actId="14100"/>
        <pc:sldMkLst>
          <pc:docMk/>
          <pc:sldMk cId="1110332595" sldId="340"/>
        </pc:sldMkLst>
        <pc:spChg chg="add del">
          <ac:chgData name="Kathleen Hurley" userId="d99584c8-6216-4613-aa12-ddb3f7cbbaa7" providerId="ADAL" clId="{9CEE0F87-6774-44AC-BB52-84D6188B0DF9}" dt="2019-10-10T03:55:56.429" v="272" actId="478"/>
          <ac:spMkLst>
            <pc:docMk/>
            <pc:sldMk cId="1110332595" sldId="340"/>
            <ac:spMk id="2" creationId="{68CFE105-91EC-46B8-BCA7-76A10BF18411}"/>
          </ac:spMkLst>
        </pc:spChg>
        <pc:spChg chg="add del">
          <ac:chgData name="Kathleen Hurley" userId="d99584c8-6216-4613-aa12-ddb3f7cbbaa7" providerId="ADAL" clId="{9CEE0F87-6774-44AC-BB52-84D6188B0DF9}" dt="2019-10-10T03:56:01.110" v="274" actId="478"/>
          <ac:spMkLst>
            <pc:docMk/>
            <pc:sldMk cId="1110332595" sldId="340"/>
            <ac:spMk id="3" creationId="{F181E9C5-3C53-414D-88B0-25BBC9E9B9D6}"/>
          </ac:spMkLst>
        </pc:spChg>
        <pc:picChg chg="add mod">
          <ac:chgData name="Kathleen Hurley" userId="d99584c8-6216-4613-aa12-ddb3f7cbbaa7" providerId="ADAL" clId="{9CEE0F87-6774-44AC-BB52-84D6188B0DF9}" dt="2019-10-10T03:56:16.050" v="278" actId="14100"/>
          <ac:picMkLst>
            <pc:docMk/>
            <pc:sldMk cId="1110332595" sldId="340"/>
            <ac:picMk id="4" creationId="{03E33E0B-0330-4CCF-84A1-04A3CC77C19C}"/>
          </ac:picMkLst>
        </pc:picChg>
      </pc:sldChg>
      <pc:sldChg chg="modSp">
        <pc:chgData name="Kathleen Hurley" userId="d99584c8-6216-4613-aa12-ddb3f7cbbaa7" providerId="ADAL" clId="{9CEE0F87-6774-44AC-BB52-84D6188B0DF9}" dt="2019-10-10T01:33:20.209" v="267" actId="255"/>
        <pc:sldMkLst>
          <pc:docMk/>
          <pc:sldMk cId="2782286189" sldId="341"/>
        </pc:sldMkLst>
        <pc:spChg chg="mod">
          <ac:chgData name="Kathleen Hurley" userId="d99584c8-6216-4613-aa12-ddb3f7cbbaa7" providerId="ADAL" clId="{9CEE0F87-6774-44AC-BB52-84D6188B0DF9}" dt="2019-10-10T01:33:20.209" v="267" actId="255"/>
          <ac:spMkLst>
            <pc:docMk/>
            <pc:sldMk cId="2782286189" sldId="341"/>
            <ac:spMk id="21" creationId="{9E57EBFC-D9BE-4628-8837-2E4679A083AF}"/>
          </ac:spMkLst>
        </pc:spChg>
      </pc:sldChg>
      <pc:sldChg chg="modSp add del">
        <pc:chgData name="Kathleen Hurley" userId="d99584c8-6216-4613-aa12-ddb3f7cbbaa7" providerId="ADAL" clId="{9CEE0F87-6774-44AC-BB52-84D6188B0DF9}" dt="2019-10-14T03:55:21.449" v="293"/>
        <pc:sldMkLst>
          <pc:docMk/>
          <pc:sldMk cId="76610595" sldId="342"/>
        </pc:sldMkLst>
        <pc:graphicFrameChg chg="mod">
          <ac:chgData name="Kathleen Hurley" userId="d99584c8-6216-4613-aa12-ddb3f7cbbaa7" providerId="ADAL" clId="{9CEE0F87-6774-44AC-BB52-84D6188B0DF9}" dt="2019-10-14T03:55:21.449" v="293"/>
          <ac:graphicFrameMkLst>
            <pc:docMk/>
            <pc:sldMk cId="76610595" sldId="342"/>
            <ac:graphicFrameMk id="8" creationId="{99C48DF4-4CE8-4241-B832-A02685646BA5}"/>
          </ac:graphicFrameMkLst>
        </pc:graphicFrameChg>
      </pc:sldChg>
      <pc:sldChg chg="modSp">
        <pc:chgData name="Kathleen Hurley" userId="d99584c8-6216-4613-aa12-ddb3f7cbbaa7" providerId="ADAL" clId="{9CEE0F87-6774-44AC-BB52-84D6188B0DF9}" dt="2019-10-10T01:31:58.664" v="257" actId="255"/>
        <pc:sldMkLst>
          <pc:docMk/>
          <pc:sldMk cId="968937185" sldId="343"/>
        </pc:sldMkLst>
        <pc:spChg chg="mod">
          <ac:chgData name="Kathleen Hurley" userId="d99584c8-6216-4613-aa12-ddb3f7cbbaa7" providerId="ADAL" clId="{9CEE0F87-6774-44AC-BB52-84D6188B0DF9}" dt="2019-10-10T01:31:58.664" v="257" actId="255"/>
          <ac:spMkLst>
            <pc:docMk/>
            <pc:sldMk cId="968937185" sldId="343"/>
            <ac:spMk id="21" creationId="{9E57EBFC-D9BE-4628-8837-2E4679A083AF}"/>
          </ac:spMkLst>
        </pc:spChg>
      </pc:sldChg>
      <pc:sldChg chg="modSp del">
        <pc:chgData name="Kathleen Hurley" userId="d99584c8-6216-4613-aa12-ddb3f7cbbaa7" providerId="ADAL" clId="{9CEE0F87-6774-44AC-BB52-84D6188B0DF9}" dt="2019-10-10T01:33:44.659" v="270" actId="2696"/>
        <pc:sldMkLst>
          <pc:docMk/>
          <pc:sldMk cId="2341811245" sldId="344"/>
        </pc:sldMkLst>
        <pc:spChg chg="mod">
          <ac:chgData name="Kathleen Hurley" userId="d99584c8-6216-4613-aa12-ddb3f7cbbaa7" providerId="ADAL" clId="{9CEE0F87-6774-44AC-BB52-84D6188B0DF9}" dt="2019-10-10T01:10:08.483" v="28" actId="255"/>
          <ac:spMkLst>
            <pc:docMk/>
            <pc:sldMk cId="2341811245" sldId="344"/>
            <ac:spMk id="8" creationId="{3694FD2A-F949-4E08-AA95-AA5D64554B25}"/>
          </ac:spMkLst>
        </pc:spChg>
        <pc:spChg chg="mod">
          <ac:chgData name="Kathleen Hurley" userId="d99584c8-6216-4613-aa12-ddb3f7cbbaa7" providerId="ADAL" clId="{9CEE0F87-6774-44AC-BB52-84D6188B0DF9}" dt="2019-10-10T01:31:15.963" v="252" actId="108"/>
          <ac:spMkLst>
            <pc:docMk/>
            <pc:sldMk cId="2341811245" sldId="344"/>
            <ac:spMk id="21" creationId="{9E57EBFC-D9BE-4628-8837-2E4679A083AF}"/>
          </ac:spMkLst>
        </pc:spChg>
      </pc:sldChg>
      <pc:sldChg chg="delSp modSp">
        <pc:chgData name="Kathleen Hurley" userId="d99584c8-6216-4613-aa12-ddb3f7cbbaa7" providerId="ADAL" clId="{9CEE0F87-6774-44AC-BB52-84D6188B0DF9}" dt="2019-10-10T01:31:05.966" v="251" actId="108"/>
        <pc:sldMkLst>
          <pc:docMk/>
          <pc:sldMk cId="1303934373" sldId="345"/>
        </pc:sldMkLst>
        <pc:spChg chg="del">
          <ac:chgData name="Kathleen Hurley" userId="d99584c8-6216-4613-aa12-ddb3f7cbbaa7" providerId="ADAL" clId="{9CEE0F87-6774-44AC-BB52-84D6188B0DF9}" dt="2019-10-10T01:11:55.033" v="53"/>
          <ac:spMkLst>
            <pc:docMk/>
            <pc:sldMk cId="1303934373" sldId="345"/>
            <ac:spMk id="2" creationId="{08FC15F8-EF75-4388-B577-7810A0A5A3CD}"/>
          </ac:spMkLst>
        </pc:spChg>
        <pc:spChg chg="mod">
          <ac:chgData name="Kathleen Hurley" userId="d99584c8-6216-4613-aa12-ddb3f7cbbaa7" providerId="ADAL" clId="{9CEE0F87-6774-44AC-BB52-84D6188B0DF9}" dt="2019-10-10T01:11:40.719" v="52" actId="14100"/>
          <ac:spMkLst>
            <pc:docMk/>
            <pc:sldMk cId="1303934373" sldId="345"/>
            <ac:spMk id="8" creationId="{3694FD2A-F949-4E08-AA95-AA5D64554B25}"/>
          </ac:spMkLst>
        </pc:spChg>
        <pc:spChg chg="mod">
          <ac:chgData name="Kathleen Hurley" userId="d99584c8-6216-4613-aa12-ddb3f7cbbaa7" providerId="ADAL" clId="{9CEE0F87-6774-44AC-BB52-84D6188B0DF9}" dt="2019-10-10T01:30:58.060" v="250" actId="1076"/>
          <ac:spMkLst>
            <pc:docMk/>
            <pc:sldMk cId="1303934373" sldId="345"/>
            <ac:spMk id="20" creationId="{D6F6E028-21E8-4AAB-91A8-79D9E5E63951}"/>
          </ac:spMkLst>
        </pc:spChg>
        <pc:spChg chg="mod">
          <ac:chgData name="Kathleen Hurley" userId="d99584c8-6216-4613-aa12-ddb3f7cbbaa7" providerId="ADAL" clId="{9CEE0F87-6774-44AC-BB52-84D6188B0DF9}" dt="2019-10-10T01:31:05.966" v="251" actId="108"/>
          <ac:spMkLst>
            <pc:docMk/>
            <pc:sldMk cId="1303934373" sldId="345"/>
            <ac:spMk id="21" creationId="{9E57EBFC-D9BE-4628-8837-2E4679A083AF}"/>
          </ac:spMkLst>
        </pc:spChg>
      </pc:sldChg>
      <pc:sldChg chg="addSp delSp modSp">
        <pc:chgData name="Kathleen Hurley" userId="d99584c8-6216-4613-aa12-ddb3f7cbbaa7" providerId="ADAL" clId="{9CEE0F87-6774-44AC-BB52-84D6188B0DF9}" dt="2019-10-10T01:30:42.060" v="249" actId="1076"/>
        <pc:sldMkLst>
          <pc:docMk/>
          <pc:sldMk cId="2016728131" sldId="346"/>
        </pc:sldMkLst>
        <pc:spChg chg="add del">
          <ac:chgData name="Kathleen Hurley" userId="d99584c8-6216-4613-aa12-ddb3f7cbbaa7" providerId="ADAL" clId="{9CEE0F87-6774-44AC-BB52-84D6188B0DF9}" dt="2019-10-10T01:13:21.211" v="61"/>
          <ac:spMkLst>
            <pc:docMk/>
            <pc:sldMk cId="2016728131" sldId="346"/>
            <ac:spMk id="2" creationId="{5A24F4EE-0921-4D7B-8B1F-31BB34504720}"/>
          </ac:spMkLst>
        </pc:spChg>
        <pc:spChg chg="add del">
          <ac:chgData name="Kathleen Hurley" userId="d99584c8-6216-4613-aa12-ddb3f7cbbaa7" providerId="ADAL" clId="{9CEE0F87-6774-44AC-BB52-84D6188B0DF9}" dt="2019-10-10T01:13:33.086" v="63"/>
          <ac:spMkLst>
            <pc:docMk/>
            <pc:sldMk cId="2016728131" sldId="346"/>
            <ac:spMk id="3" creationId="{7CFC5B1A-D820-442A-8882-A00D116E80FB}"/>
          </ac:spMkLst>
        </pc:spChg>
        <pc:spChg chg="add mod">
          <ac:chgData name="Kathleen Hurley" userId="d99584c8-6216-4613-aa12-ddb3f7cbbaa7" providerId="ADAL" clId="{9CEE0F87-6774-44AC-BB52-84D6188B0DF9}" dt="2019-10-10T01:30:42.060" v="249" actId="1076"/>
          <ac:spMkLst>
            <pc:docMk/>
            <pc:sldMk cId="2016728131" sldId="346"/>
            <ac:spMk id="4" creationId="{C54A95C7-3CFE-4118-83AD-2B5FD22844F4}"/>
          </ac:spMkLst>
        </pc:spChg>
        <pc:spChg chg="del mod">
          <ac:chgData name="Kathleen Hurley" userId="d99584c8-6216-4613-aa12-ddb3f7cbbaa7" providerId="ADAL" clId="{9CEE0F87-6774-44AC-BB52-84D6188B0DF9}" dt="2019-10-10T01:13:44.335" v="65" actId="478"/>
          <ac:spMkLst>
            <pc:docMk/>
            <pc:sldMk cId="2016728131" sldId="346"/>
            <ac:spMk id="8" creationId="{3694FD2A-F949-4E08-AA95-AA5D64554B25}"/>
          </ac:spMkLst>
        </pc:spChg>
        <pc:spChg chg="add mod">
          <ac:chgData name="Kathleen Hurley" userId="d99584c8-6216-4613-aa12-ddb3f7cbbaa7" providerId="ADAL" clId="{9CEE0F87-6774-44AC-BB52-84D6188B0DF9}" dt="2019-10-10T01:30:37.926" v="248" actId="571"/>
          <ac:spMkLst>
            <pc:docMk/>
            <pc:sldMk cId="2016728131" sldId="346"/>
            <ac:spMk id="9" creationId="{0AD2DE13-BF7F-4025-8247-930C7E5A975E}"/>
          </ac:spMkLst>
        </pc:spChg>
        <pc:spChg chg="mod">
          <ac:chgData name="Kathleen Hurley" userId="d99584c8-6216-4613-aa12-ddb3f7cbbaa7" providerId="ADAL" clId="{9CEE0F87-6774-44AC-BB52-84D6188B0DF9}" dt="2019-10-10T01:12:54.362" v="58" actId="122"/>
          <ac:spMkLst>
            <pc:docMk/>
            <pc:sldMk cId="2016728131" sldId="346"/>
            <ac:spMk id="21" creationId="{9E57EBFC-D9BE-4628-8837-2E4679A083AF}"/>
          </ac:spMkLst>
        </pc:spChg>
      </pc:sldChg>
      <pc:sldChg chg="addSp modSp add">
        <pc:chgData name="Kathleen Hurley" userId="d99584c8-6216-4613-aa12-ddb3f7cbbaa7" providerId="ADAL" clId="{9CEE0F87-6774-44AC-BB52-84D6188B0DF9}" dt="2019-10-14T03:59:22.286" v="305"/>
        <pc:sldMkLst>
          <pc:docMk/>
          <pc:sldMk cId="3749095935" sldId="348"/>
        </pc:sldMkLst>
        <pc:graphicFrameChg chg="add mod">
          <ac:chgData name="Kathleen Hurley" userId="d99584c8-6216-4613-aa12-ddb3f7cbbaa7" providerId="ADAL" clId="{9CEE0F87-6774-44AC-BB52-84D6188B0DF9}" dt="2019-10-14T03:59:22.286" v="305"/>
          <ac:graphicFrameMkLst>
            <pc:docMk/>
            <pc:sldMk cId="3749095935" sldId="348"/>
            <ac:graphicFrameMk id="2" creationId="{9275BAD4-C875-4B37-A7E6-4848A2F6CC3A}"/>
          </ac:graphicFrameMkLst>
        </pc:graphicFrameChg>
      </pc:sldChg>
      <pc:sldChg chg="addSp modSp add">
        <pc:chgData name="Kathleen Hurley" userId="d99584c8-6216-4613-aa12-ddb3f7cbbaa7" providerId="ADAL" clId="{9CEE0F87-6774-44AC-BB52-84D6188B0DF9}" dt="2019-10-14T03:56:28.525" v="304" actId="14100"/>
        <pc:sldMkLst>
          <pc:docMk/>
          <pc:sldMk cId="2002941489" sldId="349"/>
        </pc:sldMkLst>
        <pc:graphicFrameChg chg="add mod">
          <ac:chgData name="Kathleen Hurley" userId="d99584c8-6216-4613-aa12-ddb3f7cbbaa7" providerId="ADAL" clId="{9CEE0F87-6774-44AC-BB52-84D6188B0DF9}" dt="2019-10-14T03:56:28.525" v="304" actId="14100"/>
          <ac:graphicFrameMkLst>
            <pc:docMk/>
            <pc:sldMk cId="2002941489" sldId="349"/>
            <ac:graphicFrameMk id="2" creationId="{D6E10FE5-871A-4004-85F5-AE87E1280C0A}"/>
          </ac:graphicFrameMkLst>
        </pc:graphicFrameChg>
      </pc:sldChg>
      <pc:sldChg chg="addSp modSp add">
        <pc:chgData name="Kathleen Hurley" userId="d99584c8-6216-4613-aa12-ddb3f7cbbaa7" providerId="ADAL" clId="{9CEE0F87-6774-44AC-BB52-84D6188B0DF9}" dt="2019-10-14T03:59:49.605" v="309" actId="14100"/>
        <pc:sldMkLst>
          <pc:docMk/>
          <pc:sldMk cId="570674172" sldId="350"/>
        </pc:sldMkLst>
        <pc:graphicFrameChg chg="add mod">
          <ac:chgData name="Kathleen Hurley" userId="d99584c8-6216-4613-aa12-ddb3f7cbbaa7" providerId="ADAL" clId="{9CEE0F87-6774-44AC-BB52-84D6188B0DF9}" dt="2019-10-14T03:59:49.605" v="309" actId="14100"/>
          <ac:graphicFrameMkLst>
            <pc:docMk/>
            <pc:sldMk cId="570674172" sldId="350"/>
            <ac:graphicFrameMk id="2" creationId="{58EF9AC9-4F36-4727-AC3B-04611393A69A}"/>
          </ac:graphicFrameMkLst>
        </pc:graphicFrameChg>
      </pc:sldChg>
    </pc:docChg>
  </pc:docChgLst>
  <pc:docChgLst>
    <pc:chgData name="Damian Mannix" userId="c96cd982-f3ff-4423-904e-8c127ab48a0a" providerId="ADAL" clId="{9D9C2CD6-75DF-4F27-A781-17792431F3FE}"/>
    <pc:docChg chg="addSld modSld">
      <pc:chgData name="Damian Mannix" userId="c96cd982-f3ff-4423-904e-8c127ab48a0a" providerId="ADAL" clId="{9D9C2CD6-75DF-4F27-A781-17792431F3FE}" dt="2019-10-14T03:56:43.017" v="19" actId="14100"/>
      <pc:docMkLst>
        <pc:docMk/>
      </pc:docMkLst>
      <pc:sldChg chg="modSp">
        <pc:chgData name="Damian Mannix" userId="c96cd982-f3ff-4423-904e-8c127ab48a0a" providerId="ADAL" clId="{9D9C2CD6-75DF-4F27-A781-17792431F3FE}" dt="2019-10-14T03:56:43.017" v="19" actId="14100"/>
        <pc:sldMkLst>
          <pc:docMk/>
          <pc:sldMk cId="968937185" sldId="343"/>
        </pc:sldMkLst>
        <pc:graphicFrameChg chg="mod">
          <ac:chgData name="Damian Mannix" userId="c96cd982-f3ff-4423-904e-8c127ab48a0a" providerId="ADAL" clId="{9D9C2CD6-75DF-4F27-A781-17792431F3FE}" dt="2019-10-14T03:56:43.017" v="19" actId="14100"/>
          <ac:graphicFrameMkLst>
            <pc:docMk/>
            <pc:sldMk cId="968937185" sldId="343"/>
            <ac:graphicFrameMk id="10" creationId="{A414BE1B-E6EB-48C0-AF97-FF3501F84A6E}"/>
          </ac:graphicFrameMkLst>
        </pc:graphicFrameChg>
      </pc:sldChg>
      <pc:sldChg chg="addSp modSp add">
        <pc:chgData name="Damian Mannix" userId="c96cd982-f3ff-4423-904e-8c127ab48a0a" providerId="ADAL" clId="{9D9C2CD6-75DF-4F27-A781-17792431F3FE}" dt="2019-10-14T03:52:19.614" v="18" actId="1035"/>
        <pc:sldMkLst>
          <pc:docMk/>
          <pc:sldMk cId="1788616918" sldId="347"/>
        </pc:sldMkLst>
        <pc:picChg chg="add mod">
          <ac:chgData name="Damian Mannix" userId="c96cd982-f3ff-4423-904e-8c127ab48a0a" providerId="ADAL" clId="{9D9C2CD6-75DF-4F27-A781-17792431F3FE}" dt="2019-10-14T03:52:19.614" v="18" actId="1035"/>
          <ac:picMkLst>
            <pc:docMk/>
            <pc:sldMk cId="1788616918" sldId="347"/>
            <ac:picMk id="2" creationId="{51FAF023-7B20-48E6-9005-743631E205BE}"/>
          </ac:picMkLst>
        </pc:picChg>
      </pc:sldChg>
    </pc:docChg>
  </pc:docChgLst>
  <pc:docChgLst>
    <pc:chgData name="Kathleen Hurley" userId="d99584c8-6216-4613-aa12-ddb3f7cbbaa7" providerId="ADAL" clId="{1C9BD5D1-3011-453A-9F19-1EDDC02E6C81}"/>
    <pc:docChg chg="undo custSel addSld delSld modSld">
      <pc:chgData name="Kathleen Hurley" userId="d99584c8-6216-4613-aa12-ddb3f7cbbaa7" providerId="ADAL" clId="{1C9BD5D1-3011-453A-9F19-1EDDC02E6C81}" dt="2019-10-09T04:58:39.750" v="200" actId="5793"/>
      <pc:docMkLst>
        <pc:docMk/>
      </pc:docMkLst>
      <pc:sldChg chg="modSp">
        <pc:chgData name="Kathleen Hurley" userId="d99584c8-6216-4613-aa12-ddb3f7cbbaa7" providerId="ADAL" clId="{1C9BD5D1-3011-453A-9F19-1EDDC02E6C81}" dt="2019-10-09T04:47:08.397" v="84" actId="20577"/>
        <pc:sldMkLst>
          <pc:docMk/>
          <pc:sldMk cId="2503826989" sldId="336"/>
        </pc:sldMkLst>
        <pc:spChg chg="mod">
          <ac:chgData name="Kathleen Hurley" userId="d99584c8-6216-4613-aa12-ddb3f7cbbaa7" providerId="ADAL" clId="{1C9BD5D1-3011-453A-9F19-1EDDC02E6C81}" dt="2019-10-09T04:46:54.981" v="66" actId="255"/>
          <ac:spMkLst>
            <pc:docMk/>
            <pc:sldMk cId="2503826989" sldId="336"/>
            <ac:spMk id="2" creationId="{00000000-0000-0000-0000-000000000000}"/>
          </ac:spMkLst>
        </pc:spChg>
        <pc:spChg chg="mod">
          <ac:chgData name="Kathleen Hurley" userId="d99584c8-6216-4613-aa12-ddb3f7cbbaa7" providerId="ADAL" clId="{1C9BD5D1-3011-453A-9F19-1EDDC02E6C81}" dt="2019-10-09T04:47:08.397" v="84" actId="20577"/>
          <ac:spMkLst>
            <pc:docMk/>
            <pc:sldMk cId="2503826989" sldId="336"/>
            <ac:spMk id="3" creationId="{00000000-0000-0000-0000-000000000000}"/>
          </ac:spMkLst>
        </pc:spChg>
      </pc:sldChg>
      <pc:sldChg chg="delSp modSp">
        <pc:chgData name="Kathleen Hurley" userId="d99584c8-6216-4613-aa12-ddb3f7cbbaa7" providerId="ADAL" clId="{1C9BD5D1-3011-453A-9F19-1EDDC02E6C81}" dt="2019-10-09T04:48:28.684" v="166" actId="20577"/>
        <pc:sldMkLst>
          <pc:docMk/>
          <pc:sldMk cId="2253400672" sldId="338"/>
        </pc:sldMkLst>
        <pc:spChg chg="del">
          <ac:chgData name="Kathleen Hurley" userId="d99584c8-6216-4613-aa12-ddb3f7cbbaa7" providerId="ADAL" clId="{1C9BD5D1-3011-453A-9F19-1EDDC02E6C81}" dt="2019-10-09T04:48:00.305" v="102" actId="478"/>
          <ac:spMkLst>
            <pc:docMk/>
            <pc:sldMk cId="2253400672" sldId="338"/>
            <ac:spMk id="7" creationId="{2B00F4D3-1ED4-4ECF-8D6C-3856CCBC70F9}"/>
          </ac:spMkLst>
        </pc:spChg>
        <pc:spChg chg="mod">
          <ac:chgData name="Kathleen Hurley" userId="d99584c8-6216-4613-aa12-ddb3f7cbbaa7" providerId="ADAL" clId="{1C9BD5D1-3011-453A-9F19-1EDDC02E6C81}" dt="2019-10-09T04:48:28.684" v="166" actId="20577"/>
          <ac:spMkLst>
            <pc:docMk/>
            <pc:sldMk cId="2253400672" sldId="338"/>
            <ac:spMk id="21" creationId="{9E57EBFC-D9BE-4628-8837-2E4679A083AF}"/>
          </ac:spMkLst>
        </pc:spChg>
      </pc:sldChg>
      <pc:sldChg chg="add del">
        <pc:chgData name="Kathleen Hurley" userId="d99584c8-6216-4613-aa12-ddb3f7cbbaa7" providerId="ADAL" clId="{1C9BD5D1-3011-453A-9F19-1EDDC02E6C81}" dt="2019-10-09T04:46:21.343" v="28"/>
        <pc:sldMkLst>
          <pc:docMk/>
          <pc:sldMk cId="3182505412" sldId="338"/>
        </pc:sldMkLst>
      </pc:sldChg>
      <pc:sldChg chg="addSp modSp">
        <pc:chgData name="Kathleen Hurley" userId="d99584c8-6216-4613-aa12-ddb3f7cbbaa7" providerId="ADAL" clId="{1C9BD5D1-3011-453A-9F19-1EDDC02E6C81}" dt="2019-10-09T04:57:35.706" v="184" actId="14100"/>
        <pc:sldMkLst>
          <pc:docMk/>
          <pc:sldMk cId="2996611752" sldId="339"/>
        </pc:sldMkLst>
        <pc:spChg chg="mod">
          <ac:chgData name="Kathleen Hurley" userId="d99584c8-6216-4613-aa12-ddb3f7cbbaa7" providerId="ADAL" clId="{1C9BD5D1-3011-453A-9F19-1EDDC02E6C81}" dt="2019-10-09T04:48:42.740" v="174" actId="20577"/>
          <ac:spMkLst>
            <pc:docMk/>
            <pc:sldMk cId="2996611752" sldId="339"/>
            <ac:spMk id="21" creationId="{9E57EBFC-D9BE-4628-8837-2E4679A083AF}"/>
          </ac:spMkLst>
        </pc:spChg>
        <pc:picChg chg="add mod modCrop">
          <ac:chgData name="Kathleen Hurley" userId="d99584c8-6216-4613-aa12-ddb3f7cbbaa7" providerId="ADAL" clId="{1C9BD5D1-3011-453A-9F19-1EDDC02E6C81}" dt="2019-10-09T04:57:35.706" v="184" actId="14100"/>
          <ac:picMkLst>
            <pc:docMk/>
            <pc:sldMk cId="2996611752" sldId="339"/>
            <ac:picMk id="3" creationId="{7B2555CA-3D2D-4812-9FCF-FFD7008CED8D}"/>
          </ac:picMkLst>
        </pc:picChg>
      </pc:sldChg>
      <pc:sldChg chg="modSp">
        <pc:chgData name="Kathleen Hurley" userId="d99584c8-6216-4613-aa12-ddb3f7cbbaa7" providerId="ADAL" clId="{1C9BD5D1-3011-453A-9F19-1EDDC02E6C81}" dt="2019-10-09T04:58:39.750" v="200" actId="5793"/>
        <pc:sldMkLst>
          <pc:docMk/>
          <pc:sldMk cId="1110332595" sldId="340"/>
        </pc:sldMkLst>
        <pc:spChg chg="mod">
          <ac:chgData name="Kathleen Hurley" userId="d99584c8-6216-4613-aa12-ddb3f7cbbaa7" providerId="ADAL" clId="{1C9BD5D1-3011-453A-9F19-1EDDC02E6C81}" dt="2019-10-09T04:58:39.750" v="200" actId="5793"/>
          <ac:spMkLst>
            <pc:docMk/>
            <pc:sldMk cId="1110332595" sldId="340"/>
            <ac:spMk id="21" creationId="{9E57EBFC-D9BE-4628-8837-2E4679A083AF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55_A5D6516D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5E_2203CBFC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_157_39C0CEE1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_157_39C0CEE11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_15D_7762763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Sheet1!$AG$29</c:f>
              <c:strCache>
                <c:ptCount val="1"/>
                <c:pt idx="0">
                  <c:v>2001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Sheet1!$AG$30:$AG$48</c:f>
              <c:numCache>
                <c:formatCode>General</c:formatCode>
                <c:ptCount val="19"/>
                <c:pt idx="0">
                  <c:v>44774</c:v>
                </c:pt>
                <c:pt idx="1">
                  <c:v>934</c:v>
                </c:pt>
                <c:pt idx="2">
                  <c:v>26948</c:v>
                </c:pt>
                <c:pt idx="3">
                  <c:v>1531</c:v>
                </c:pt>
                <c:pt idx="4">
                  <c:v>11476</c:v>
                </c:pt>
                <c:pt idx="5">
                  <c:v>9032</c:v>
                </c:pt>
                <c:pt idx="6">
                  <c:v>25636</c:v>
                </c:pt>
                <c:pt idx="7">
                  <c:v>16789</c:v>
                </c:pt>
                <c:pt idx="8">
                  <c:v>8335</c:v>
                </c:pt>
                <c:pt idx="9">
                  <c:v>1056</c:v>
                </c:pt>
                <c:pt idx="10">
                  <c:v>3017</c:v>
                </c:pt>
                <c:pt idx="11">
                  <c:v>1729</c:v>
                </c:pt>
                <c:pt idx="12">
                  <c:v>6134</c:v>
                </c:pt>
                <c:pt idx="13">
                  <c:v>4734</c:v>
                </c:pt>
                <c:pt idx="14">
                  <c:v>8904</c:v>
                </c:pt>
                <c:pt idx="15">
                  <c:v>16795</c:v>
                </c:pt>
                <c:pt idx="16">
                  <c:v>22337</c:v>
                </c:pt>
                <c:pt idx="17">
                  <c:v>3442</c:v>
                </c:pt>
                <c:pt idx="18">
                  <c:v>7443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3D-45C7-A915-22D6166C6903}"/>
            </c:ext>
          </c:extLst>
        </c:ser>
        <c:ser>
          <c:idx val="1"/>
          <c:order val="1"/>
          <c:tx>
            <c:strRef>
              <c:f>Sheet1!$AH$29</c:f>
              <c:strCache>
                <c:ptCount val="1"/>
                <c:pt idx="0">
                  <c:v>2006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Sheet1!$AH$30:$AH$48</c:f>
              <c:numCache>
                <c:formatCode>General</c:formatCode>
                <c:ptCount val="19"/>
                <c:pt idx="0">
                  <c:v>39975</c:v>
                </c:pt>
                <c:pt idx="1">
                  <c:v>1671</c:v>
                </c:pt>
                <c:pt idx="2">
                  <c:v>25656</c:v>
                </c:pt>
                <c:pt idx="3">
                  <c:v>1983</c:v>
                </c:pt>
                <c:pt idx="4">
                  <c:v>14352</c:v>
                </c:pt>
                <c:pt idx="5">
                  <c:v>7316</c:v>
                </c:pt>
                <c:pt idx="6">
                  <c:v>27622</c:v>
                </c:pt>
                <c:pt idx="7">
                  <c:v>15938</c:v>
                </c:pt>
                <c:pt idx="8">
                  <c:v>8435</c:v>
                </c:pt>
                <c:pt idx="9">
                  <c:v>1630</c:v>
                </c:pt>
                <c:pt idx="10">
                  <c:v>3143</c:v>
                </c:pt>
                <c:pt idx="11">
                  <c:v>2524</c:v>
                </c:pt>
                <c:pt idx="12">
                  <c:v>6637</c:v>
                </c:pt>
                <c:pt idx="13">
                  <c:v>4288</c:v>
                </c:pt>
                <c:pt idx="14">
                  <c:v>12803</c:v>
                </c:pt>
                <c:pt idx="15">
                  <c:v>18287</c:v>
                </c:pt>
                <c:pt idx="16">
                  <c:v>24607</c:v>
                </c:pt>
                <c:pt idx="17">
                  <c:v>2760</c:v>
                </c:pt>
                <c:pt idx="18">
                  <c:v>7724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3D-45C7-A915-22D6166C6903}"/>
            </c:ext>
          </c:extLst>
        </c:ser>
        <c:ser>
          <c:idx val="2"/>
          <c:order val="2"/>
          <c:tx>
            <c:strRef>
              <c:f>Sheet1!$AI$29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Sheet1!$AI$30:$AI$48</c:f>
              <c:numCache>
                <c:formatCode>General</c:formatCode>
                <c:ptCount val="19"/>
                <c:pt idx="0">
                  <c:v>34516</c:v>
                </c:pt>
                <c:pt idx="1">
                  <c:v>1670</c:v>
                </c:pt>
                <c:pt idx="2">
                  <c:v>23860</c:v>
                </c:pt>
                <c:pt idx="3">
                  <c:v>2304</c:v>
                </c:pt>
                <c:pt idx="4">
                  <c:v>17702</c:v>
                </c:pt>
                <c:pt idx="5">
                  <c:v>6861</c:v>
                </c:pt>
                <c:pt idx="6">
                  <c:v>26816</c:v>
                </c:pt>
                <c:pt idx="7">
                  <c:v>18637</c:v>
                </c:pt>
                <c:pt idx="8">
                  <c:v>8522</c:v>
                </c:pt>
                <c:pt idx="9">
                  <c:v>1505</c:v>
                </c:pt>
                <c:pt idx="10">
                  <c:v>3424</c:v>
                </c:pt>
                <c:pt idx="11">
                  <c:v>2545</c:v>
                </c:pt>
                <c:pt idx="12">
                  <c:v>7829</c:v>
                </c:pt>
                <c:pt idx="13">
                  <c:v>4532</c:v>
                </c:pt>
                <c:pt idx="14">
                  <c:v>13962</c:v>
                </c:pt>
                <c:pt idx="15">
                  <c:v>19646</c:v>
                </c:pt>
                <c:pt idx="16">
                  <c:v>28729</c:v>
                </c:pt>
                <c:pt idx="17">
                  <c:v>3168</c:v>
                </c:pt>
                <c:pt idx="18">
                  <c:v>8072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3D-45C7-A915-22D6166C6903}"/>
            </c:ext>
          </c:extLst>
        </c:ser>
        <c:ser>
          <c:idx val="3"/>
          <c:order val="3"/>
          <c:tx>
            <c:strRef>
              <c:f>Sheet1!$AJ$29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Sheet1!$AJ$30:$AJ$48</c:f>
              <c:numCache>
                <c:formatCode>General</c:formatCode>
                <c:ptCount val="19"/>
                <c:pt idx="0">
                  <c:v>40427</c:v>
                </c:pt>
                <c:pt idx="1">
                  <c:v>1859</c:v>
                </c:pt>
                <c:pt idx="2">
                  <c:v>23744</c:v>
                </c:pt>
                <c:pt idx="3">
                  <c:v>2416</c:v>
                </c:pt>
                <c:pt idx="4">
                  <c:v>24006</c:v>
                </c:pt>
                <c:pt idx="5">
                  <c:v>5408</c:v>
                </c:pt>
                <c:pt idx="6">
                  <c:v>27232</c:v>
                </c:pt>
                <c:pt idx="7">
                  <c:v>22277</c:v>
                </c:pt>
                <c:pt idx="8">
                  <c:v>10036</c:v>
                </c:pt>
                <c:pt idx="9">
                  <c:v>1487</c:v>
                </c:pt>
                <c:pt idx="10">
                  <c:v>3293</c:v>
                </c:pt>
                <c:pt idx="11">
                  <c:v>2749</c:v>
                </c:pt>
                <c:pt idx="12">
                  <c:v>9498</c:v>
                </c:pt>
                <c:pt idx="13">
                  <c:v>7333</c:v>
                </c:pt>
                <c:pt idx="14">
                  <c:v>16046</c:v>
                </c:pt>
                <c:pt idx="15">
                  <c:v>23135</c:v>
                </c:pt>
                <c:pt idx="16">
                  <c:v>34866</c:v>
                </c:pt>
                <c:pt idx="17">
                  <c:v>4078</c:v>
                </c:pt>
                <c:pt idx="18">
                  <c:v>9832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3D-45C7-A915-22D6166C69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9838992"/>
        <c:axId val="679840272"/>
      </c:barChart>
      <c:catAx>
        <c:axId val="67983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840272"/>
        <c:crosses val="autoZero"/>
        <c:auto val="1"/>
        <c:lblAlgn val="ctr"/>
        <c:lblOffset val="100"/>
        <c:noMultiLvlLbl val="0"/>
      </c:catAx>
      <c:valAx>
        <c:axId val="679840272"/>
        <c:scaling>
          <c:orientation val="minMax"/>
          <c:max val="4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 employed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838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Sheet1!$AG$29</c:f>
              <c:strCache>
                <c:ptCount val="1"/>
                <c:pt idx="0">
                  <c:v>2001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Sheet1!$AG$30:$AG$48</c:f>
              <c:numCache>
                <c:formatCode>General</c:formatCode>
                <c:ptCount val="19"/>
                <c:pt idx="0">
                  <c:v>44774</c:v>
                </c:pt>
                <c:pt idx="1">
                  <c:v>934</c:v>
                </c:pt>
                <c:pt idx="2">
                  <c:v>26948</c:v>
                </c:pt>
                <c:pt idx="3">
                  <c:v>1531</c:v>
                </c:pt>
                <c:pt idx="4">
                  <c:v>11476</c:v>
                </c:pt>
                <c:pt idx="5">
                  <c:v>9032</c:v>
                </c:pt>
                <c:pt idx="6">
                  <c:v>25636</c:v>
                </c:pt>
                <c:pt idx="7">
                  <c:v>16789</c:v>
                </c:pt>
                <c:pt idx="8">
                  <c:v>8335</c:v>
                </c:pt>
                <c:pt idx="9">
                  <c:v>1056</c:v>
                </c:pt>
                <c:pt idx="10">
                  <c:v>3017</c:v>
                </c:pt>
                <c:pt idx="11">
                  <c:v>1729</c:v>
                </c:pt>
                <c:pt idx="12">
                  <c:v>6134</c:v>
                </c:pt>
                <c:pt idx="13">
                  <c:v>4734</c:v>
                </c:pt>
                <c:pt idx="14">
                  <c:v>8904</c:v>
                </c:pt>
                <c:pt idx="15">
                  <c:v>16795</c:v>
                </c:pt>
                <c:pt idx="16">
                  <c:v>22337</c:v>
                </c:pt>
                <c:pt idx="17">
                  <c:v>3442</c:v>
                </c:pt>
                <c:pt idx="18">
                  <c:v>7443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46-4AF8-9F95-8E6EE3C68C8C}"/>
            </c:ext>
          </c:extLst>
        </c:ser>
        <c:ser>
          <c:idx val="1"/>
          <c:order val="1"/>
          <c:tx>
            <c:strRef>
              <c:f>Sheet1!$AH$29</c:f>
              <c:strCache>
                <c:ptCount val="1"/>
                <c:pt idx="0">
                  <c:v>2006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Sheet1!$AH$30:$AH$48</c:f>
              <c:numCache>
                <c:formatCode>General</c:formatCode>
                <c:ptCount val="19"/>
                <c:pt idx="0">
                  <c:v>39975</c:v>
                </c:pt>
                <c:pt idx="1">
                  <c:v>1671</c:v>
                </c:pt>
                <c:pt idx="2">
                  <c:v>25656</c:v>
                </c:pt>
                <c:pt idx="3">
                  <c:v>1983</c:v>
                </c:pt>
                <c:pt idx="4">
                  <c:v>14352</c:v>
                </c:pt>
                <c:pt idx="5">
                  <c:v>7316</c:v>
                </c:pt>
                <c:pt idx="6">
                  <c:v>27622</c:v>
                </c:pt>
                <c:pt idx="7">
                  <c:v>15938</c:v>
                </c:pt>
                <c:pt idx="8">
                  <c:v>8435</c:v>
                </c:pt>
                <c:pt idx="9">
                  <c:v>1630</c:v>
                </c:pt>
                <c:pt idx="10">
                  <c:v>3143</c:v>
                </c:pt>
                <c:pt idx="11">
                  <c:v>2524</c:v>
                </c:pt>
                <c:pt idx="12">
                  <c:v>6637</c:v>
                </c:pt>
                <c:pt idx="13">
                  <c:v>4288</c:v>
                </c:pt>
                <c:pt idx="14">
                  <c:v>12803</c:v>
                </c:pt>
                <c:pt idx="15">
                  <c:v>18287</c:v>
                </c:pt>
                <c:pt idx="16">
                  <c:v>24607</c:v>
                </c:pt>
                <c:pt idx="17">
                  <c:v>2760</c:v>
                </c:pt>
                <c:pt idx="18">
                  <c:v>7724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46-4AF8-9F95-8E6EE3C68C8C}"/>
            </c:ext>
          </c:extLst>
        </c:ser>
        <c:ser>
          <c:idx val="2"/>
          <c:order val="2"/>
          <c:tx>
            <c:strRef>
              <c:f>Sheet1!$AI$29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Sheet1!$AI$30:$AI$48</c:f>
              <c:numCache>
                <c:formatCode>General</c:formatCode>
                <c:ptCount val="19"/>
                <c:pt idx="0">
                  <c:v>34516</c:v>
                </c:pt>
                <c:pt idx="1">
                  <c:v>1670</c:v>
                </c:pt>
                <c:pt idx="2">
                  <c:v>23860</c:v>
                </c:pt>
                <c:pt idx="3">
                  <c:v>2304</c:v>
                </c:pt>
                <c:pt idx="4">
                  <c:v>17702</c:v>
                </c:pt>
                <c:pt idx="5">
                  <c:v>6861</c:v>
                </c:pt>
                <c:pt idx="6">
                  <c:v>26816</c:v>
                </c:pt>
                <c:pt idx="7">
                  <c:v>18637</c:v>
                </c:pt>
                <c:pt idx="8">
                  <c:v>8522</c:v>
                </c:pt>
                <c:pt idx="9">
                  <c:v>1505</c:v>
                </c:pt>
                <c:pt idx="10">
                  <c:v>3424</c:v>
                </c:pt>
                <c:pt idx="11">
                  <c:v>2545</c:v>
                </c:pt>
                <c:pt idx="12">
                  <c:v>7829</c:v>
                </c:pt>
                <c:pt idx="13">
                  <c:v>4532</c:v>
                </c:pt>
                <c:pt idx="14">
                  <c:v>13962</c:v>
                </c:pt>
                <c:pt idx="15">
                  <c:v>19646</c:v>
                </c:pt>
                <c:pt idx="16">
                  <c:v>28729</c:v>
                </c:pt>
                <c:pt idx="17">
                  <c:v>3168</c:v>
                </c:pt>
                <c:pt idx="18">
                  <c:v>8072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46-4AF8-9F95-8E6EE3C68C8C}"/>
            </c:ext>
          </c:extLst>
        </c:ser>
        <c:ser>
          <c:idx val="3"/>
          <c:order val="3"/>
          <c:tx>
            <c:strRef>
              <c:f>Sheet1!$AJ$29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Sheet1!$AF$30:$AF$48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Elec’, Gas, Water &amp; Waste Serv’s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 Media &amp; Telecomm’s </c:v>
                </c:pt>
                <c:pt idx="10">
                  <c:v>Financial &amp; Insurance Services </c:v>
                </c:pt>
                <c:pt idx="11">
                  <c:v>Rental, Hiring &amp; RE Services </c:v>
                </c:pt>
                <c:pt idx="12">
                  <c:v>Prof, Scientific &amp; Tec Services </c:v>
                </c:pt>
                <c:pt idx="13">
                  <c:v>Admin’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Sheet1!$AJ$30:$AJ$48</c:f>
              <c:numCache>
                <c:formatCode>General</c:formatCode>
                <c:ptCount val="19"/>
                <c:pt idx="0">
                  <c:v>40427</c:v>
                </c:pt>
                <c:pt idx="1">
                  <c:v>1859</c:v>
                </c:pt>
                <c:pt idx="2">
                  <c:v>23744</c:v>
                </c:pt>
                <c:pt idx="3">
                  <c:v>2416</c:v>
                </c:pt>
                <c:pt idx="4">
                  <c:v>24006</c:v>
                </c:pt>
                <c:pt idx="5">
                  <c:v>5408</c:v>
                </c:pt>
                <c:pt idx="6">
                  <c:v>27232</c:v>
                </c:pt>
                <c:pt idx="7">
                  <c:v>22277</c:v>
                </c:pt>
                <c:pt idx="8">
                  <c:v>10036</c:v>
                </c:pt>
                <c:pt idx="9">
                  <c:v>1487</c:v>
                </c:pt>
                <c:pt idx="10">
                  <c:v>3293</c:v>
                </c:pt>
                <c:pt idx="11">
                  <c:v>2749</c:v>
                </c:pt>
                <c:pt idx="12">
                  <c:v>9498</c:v>
                </c:pt>
                <c:pt idx="13">
                  <c:v>7333</c:v>
                </c:pt>
                <c:pt idx="14">
                  <c:v>16046</c:v>
                </c:pt>
                <c:pt idx="15">
                  <c:v>23135</c:v>
                </c:pt>
                <c:pt idx="16">
                  <c:v>34866</c:v>
                </c:pt>
                <c:pt idx="17">
                  <c:v>4078</c:v>
                </c:pt>
                <c:pt idx="18">
                  <c:v>9832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46-4AF8-9F95-8E6EE3C68C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9838992"/>
        <c:axId val="679840272"/>
      </c:barChart>
      <c:catAx>
        <c:axId val="67983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840272"/>
        <c:crosses val="autoZero"/>
        <c:auto val="1"/>
        <c:lblAlgn val="ctr"/>
        <c:lblOffset val="100"/>
        <c:noMultiLvlLbl val="0"/>
      </c:catAx>
      <c:valAx>
        <c:axId val="679840272"/>
        <c:scaling>
          <c:orientation val="minMax"/>
          <c:max val="4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aseline="0"/>
                  <a:t>no employed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838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33301860286431"/>
          <c:y val="2.1729943005952636E-2"/>
          <c:w val="0.86994456220290939"/>
          <c:h val="0.57659937988864307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Sheet2!$E$2</c:f>
              <c:strCache>
                <c:ptCount val="1"/>
                <c:pt idx="0">
                  <c:v>% of 55+ workers in rural Victoria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Sheet2!$E$3:$E$21</c:f>
              <c:numCache>
                <c:formatCode>0%</c:formatCode>
                <c:ptCount val="19"/>
                <c:pt idx="0">
                  <c:v>0.42</c:v>
                </c:pt>
                <c:pt idx="1">
                  <c:v>0.223</c:v>
                </c:pt>
                <c:pt idx="2">
                  <c:v>0.21099999999999999</c:v>
                </c:pt>
                <c:pt idx="3">
                  <c:v>0.24099999999999999</c:v>
                </c:pt>
                <c:pt idx="4">
                  <c:v>0.189</c:v>
                </c:pt>
                <c:pt idx="5">
                  <c:v>0.248</c:v>
                </c:pt>
                <c:pt idx="6">
                  <c:v>0.191</c:v>
                </c:pt>
                <c:pt idx="7">
                  <c:v>0.16400000000000001</c:v>
                </c:pt>
                <c:pt idx="8">
                  <c:v>0.36799999999999999</c:v>
                </c:pt>
                <c:pt idx="9">
                  <c:v>0.251</c:v>
                </c:pt>
                <c:pt idx="10">
                  <c:v>0.16600000000000001</c:v>
                </c:pt>
                <c:pt idx="11">
                  <c:v>0.255</c:v>
                </c:pt>
                <c:pt idx="12">
                  <c:v>0.30599999999999999</c:v>
                </c:pt>
                <c:pt idx="13">
                  <c:v>0.30299999999999999</c:v>
                </c:pt>
                <c:pt idx="14">
                  <c:v>0.253</c:v>
                </c:pt>
                <c:pt idx="15">
                  <c:v>0.26100000000000001</c:v>
                </c:pt>
                <c:pt idx="16">
                  <c:v>0.311</c:v>
                </c:pt>
                <c:pt idx="17">
                  <c:v>0.22800000000000001</c:v>
                </c:pt>
                <c:pt idx="18">
                  <c:v>0.224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19-4735-BC06-318B254A39DE}"/>
            </c:ext>
          </c:extLst>
        </c:ser>
        <c:ser>
          <c:idx val="3"/>
          <c:order val="1"/>
          <c:tx>
            <c:strRef>
              <c:f>Sheet2!$F$2</c:f>
              <c:strCache>
                <c:ptCount val="1"/>
                <c:pt idx="0">
                  <c:v>% of 55+ workers in Victoria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Sheet2!$F$3:$F$21</c:f>
              <c:numCache>
                <c:formatCode>0%</c:formatCode>
                <c:ptCount val="19"/>
                <c:pt idx="0">
                  <c:v>0.17599999999999999</c:v>
                </c:pt>
                <c:pt idx="1">
                  <c:v>0.20100000000000001</c:v>
                </c:pt>
                <c:pt idx="2">
                  <c:v>0.20599999999999999</c:v>
                </c:pt>
                <c:pt idx="3">
                  <c:v>0.17799999999999999</c:v>
                </c:pt>
                <c:pt idx="4">
                  <c:v>0.153</c:v>
                </c:pt>
                <c:pt idx="5">
                  <c:v>0.193</c:v>
                </c:pt>
                <c:pt idx="6">
                  <c:v>0.14399999999999999</c:v>
                </c:pt>
                <c:pt idx="7">
                  <c:v>9.0999999999999998E-2</c:v>
                </c:pt>
                <c:pt idx="8">
                  <c:v>0.23499999999999999</c:v>
                </c:pt>
                <c:pt idx="9">
                  <c:v>0.129</c:v>
                </c:pt>
                <c:pt idx="10">
                  <c:v>0.13200000000000001</c:v>
                </c:pt>
                <c:pt idx="11">
                  <c:v>0.189</c:v>
                </c:pt>
                <c:pt idx="12">
                  <c:v>0.16800000000000001</c:v>
                </c:pt>
                <c:pt idx="13">
                  <c:v>0.20499999999999999</c:v>
                </c:pt>
                <c:pt idx="14">
                  <c:v>0.214</c:v>
                </c:pt>
                <c:pt idx="15">
                  <c:v>0.224</c:v>
                </c:pt>
                <c:pt idx="16">
                  <c:v>0.22700000000000001</c:v>
                </c:pt>
                <c:pt idx="17">
                  <c:v>0.14199999999999999</c:v>
                </c:pt>
                <c:pt idx="18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19-4735-BC06-318B254A3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62196280"/>
        <c:axId val="762195960"/>
      </c:barChart>
      <c:lineChart>
        <c:grouping val="standard"/>
        <c:varyColors val="0"/>
        <c:ser>
          <c:idx val="0"/>
          <c:order val="2"/>
          <c:tx>
            <c:strRef>
              <c:f>Sheet2!$G$2</c:f>
              <c:strCache>
                <c:ptCount val="1"/>
                <c:pt idx="0">
                  <c:v>Average aged over 55 years for Victoria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Sheet2!$G$3:$G$21</c:f>
              <c:numCache>
                <c:formatCode>0%</c:formatCode>
                <c:ptCount val="19"/>
                <c:pt idx="0">
                  <c:v>0.187</c:v>
                </c:pt>
                <c:pt idx="1">
                  <c:v>0.187</c:v>
                </c:pt>
                <c:pt idx="2">
                  <c:v>0.187</c:v>
                </c:pt>
                <c:pt idx="3">
                  <c:v>0.187</c:v>
                </c:pt>
                <c:pt idx="4">
                  <c:v>0.187</c:v>
                </c:pt>
                <c:pt idx="5">
                  <c:v>0.187</c:v>
                </c:pt>
                <c:pt idx="6">
                  <c:v>0.187</c:v>
                </c:pt>
                <c:pt idx="7">
                  <c:v>0.187</c:v>
                </c:pt>
                <c:pt idx="8">
                  <c:v>0.187</c:v>
                </c:pt>
                <c:pt idx="9">
                  <c:v>0.187</c:v>
                </c:pt>
                <c:pt idx="10">
                  <c:v>0.187</c:v>
                </c:pt>
                <c:pt idx="11">
                  <c:v>0.187</c:v>
                </c:pt>
                <c:pt idx="12">
                  <c:v>0.187</c:v>
                </c:pt>
                <c:pt idx="13">
                  <c:v>0.187</c:v>
                </c:pt>
                <c:pt idx="14">
                  <c:v>0.187</c:v>
                </c:pt>
                <c:pt idx="15">
                  <c:v>0.187</c:v>
                </c:pt>
                <c:pt idx="16">
                  <c:v>0.187</c:v>
                </c:pt>
                <c:pt idx="17">
                  <c:v>0.187</c:v>
                </c:pt>
                <c:pt idx="18">
                  <c:v>0.187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419-4735-BC06-318B254A39DE}"/>
            </c:ext>
          </c:extLst>
        </c:ser>
        <c:ser>
          <c:idx val="1"/>
          <c:order val="3"/>
          <c:tx>
            <c:strRef>
              <c:f>Sheet2!$H$2</c:f>
              <c:strCache>
                <c:ptCount val="1"/>
                <c:pt idx="0">
                  <c:v>Average aged over 55 years for rural Victoria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Sheet2!$H$3:$H$21</c:f>
              <c:numCache>
                <c:formatCode>0%</c:formatCode>
                <c:ptCount val="19"/>
                <c:pt idx="0">
                  <c:v>0.26800000000000002</c:v>
                </c:pt>
                <c:pt idx="1">
                  <c:v>0.26800000000000002</c:v>
                </c:pt>
                <c:pt idx="2">
                  <c:v>0.26800000000000002</c:v>
                </c:pt>
                <c:pt idx="3">
                  <c:v>0.26800000000000002</c:v>
                </c:pt>
                <c:pt idx="4">
                  <c:v>0.26800000000000002</c:v>
                </c:pt>
                <c:pt idx="5">
                  <c:v>0.26800000000000002</c:v>
                </c:pt>
                <c:pt idx="6">
                  <c:v>0.26800000000000002</c:v>
                </c:pt>
                <c:pt idx="7">
                  <c:v>0.26800000000000002</c:v>
                </c:pt>
                <c:pt idx="8">
                  <c:v>0.26800000000000002</c:v>
                </c:pt>
                <c:pt idx="9">
                  <c:v>0.26800000000000002</c:v>
                </c:pt>
                <c:pt idx="10">
                  <c:v>0.26800000000000002</c:v>
                </c:pt>
                <c:pt idx="11">
                  <c:v>0.26800000000000002</c:v>
                </c:pt>
                <c:pt idx="12">
                  <c:v>0.26800000000000002</c:v>
                </c:pt>
                <c:pt idx="13">
                  <c:v>0.26800000000000002</c:v>
                </c:pt>
                <c:pt idx="14">
                  <c:v>0.26800000000000002</c:v>
                </c:pt>
                <c:pt idx="15">
                  <c:v>0.26800000000000002</c:v>
                </c:pt>
                <c:pt idx="16">
                  <c:v>0.26800000000000002</c:v>
                </c:pt>
                <c:pt idx="17">
                  <c:v>0.26800000000000002</c:v>
                </c:pt>
                <c:pt idx="18">
                  <c:v>0.26800000000000002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419-4735-BC06-318B254A3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2196280"/>
        <c:axId val="762195960"/>
      </c:lineChart>
      <c:catAx>
        <c:axId val="762196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2195960"/>
        <c:crosses val="autoZero"/>
        <c:auto val="1"/>
        <c:lblAlgn val="ctr"/>
        <c:lblOffset val="100"/>
        <c:noMultiLvlLbl val="0"/>
      </c:catAx>
      <c:valAx>
        <c:axId val="762195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2196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33301860286431"/>
          <c:y val="2.1729943005952636E-2"/>
          <c:w val="0.86994456220290939"/>
          <c:h val="0.57659937988864307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Sheet2!$E$2</c:f>
              <c:strCache>
                <c:ptCount val="1"/>
                <c:pt idx="0">
                  <c:v>% of 55+ workers in rural Victoria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Sheet2!$E$3:$E$21</c:f>
              <c:numCache>
                <c:formatCode>0%</c:formatCode>
                <c:ptCount val="19"/>
                <c:pt idx="0">
                  <c:v>0.42</c:v>
                </c:pt>
                <c:pt idx="1">
                  <c:v>0.223</c:v>
                </c:pt>
                <c:pt idx="2">
                  <c:v>0.21099999999999999</c:v>
                </c:pt>
                <c:pt idx="3">
                  <c:v>0.24099999999999999</c:v>
                </c:pt>
                <c:pt idx="4">
                  <c:v>0.189</c:v>
                </c:pt>
                <c:pt idx="5">
                  <c:v>0.248</c:v>
                </c:pt>
                <c:pt idx="6">
                  <c:v>0.191</c:v>
                </c:pt>
                <c:pt idx="7">
                  <c:v>0.16400000000000001</c:v>
                </c:pt>
                <c:pt idx="8">
                  <c:v>0.36799999999999999</c:v>
                </c:pt>
                <c:pt idx="9">
                  <c:v>0.251</c:v>
                </c:pt>
                <c:pt idx="10">
                  <c:v>0.16600000000000001</c:v>
                </c:pt>
                <c:pt idx="11">
                  <c:v>0.255</c:v>
                </c:pt>
                <c:pt idx="12">
                  <c:v>0.30599999999999999</c:v>
                </c:pt>
                <c:pt idx="13">
                  <c:v>0.30299999999999999</c:v>
                </c:pt>
                <c:pt idx="14">
                  <c:v>0.253</c:v>
                </c:pt>
                <c:pt idx="15">
                  <c:v>0.26100000000000001</c:v>
                </c:pt>
                <c:pt idx="16">
                  <c:v>0.311</c:v>
                </c:pt>
                <c:pt idx="17">
                  <c:v>0.22800000000000001</c:v>
                </c:pt>
                <c:pt idx="18">
                  <c:v>0.224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DB-416A-8620-8BD5D680651F}"/>
            </c:ext>
          </c:extLst>
        </c:ser>
        <c:ser>
          <c:idx val="3"/>
          <c:order val="1"/>
          <c:tx>
            <c:strRef>
              <c:f>Sheet2!$F$2</c:f>
              <c:strCache>
                <c:ptCount val="1"/>
                <c:pt idx="0">
                  <c:v>% of 55+ workers in Victoria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Sheet2!$F$3:$F$21</c:f>
              <c:numCache>
                <c:formatCode>0%</c:formatCode>
                <c:ptCount val="19"/>
                <c:pt idx="0">
                  <c:v>0.17599999999999999</c:v>
                </c:pt>
                <c:pt idx="1">
                  <c:v>0.20100000000000001</c:v>
                </c:pt>
                <c:pt idx="2">
                  <c:v>0.20599999999999999</c:v>
                </c:pt>
                <c:pt idx="3">
                  <c:v>0.17799999999999999</c:v>
                </c:pt>
                <c:pt idx="4">
                  <c:v>0.153</c:v>
                </c:pt>
                <c:pt idx="5">
                  <c:v>0.193</c:v>
                </c:pt>
                <c:pt idx="6">
                  <c:v>0.14399999999999999</c:v>
                </c:pt>
                <c:pt idx="7">
                  <c:v>9.0999999999999998E-2</c:v>
                </c:pt>
                <c:pt idx="8">
                  <c:v>0.23499999999999999</c:v>
                </c:pt>
                <c:pt idx="9">
                  <c:v>0.129</c:v>
                </c:pt>
                <c:pt idx="10">
                  <c:v>0.13200000000000001</c:v>
                </c:pt>
                <c:pt idx="11">
                  <c:v>0.189</c:v>
                </c:pt>
                <c:pt idx="12">
                  <c:v>0.16800000000000001</c:v>
                </c:pt>
                <c:pt idx="13">
                  <c:v>0.20499999999999999</c:v>
                </c:pt>
                <c:pt idx="14">
                  <c:v>0.214</c:v>
                </c:pt>
                <c:pt idx="15">
                  <c:v>0.224</c:v>
                </c:pt>
                <c:pt idx="16">
                  <c:v>0.22700000000000001</c:v>
                </c:pt>
                <c:pt idx="17">
                  <c:v>0.14199999999999999</c:v>
                </c:pt>
                <c:pt idx="18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DB-416A-8620-8BD5D6806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62196280"/>
        <c:axId val="762195960"/>
      </c:barChart>
      <c:lineChart>
        <c:grouping val="standard"/>
        <c:varyColors val="0"/>
        <c:ser>
          <c:idx val="0"/>
          <c:order val="2"/>
          <c:tx>
            <c:strRef>
              <c:f>Sheet2!$G$2</c:f>
              <c:strCache>
                <c:ptCount val="1"/>
                <c:pt idx="0">
                  <c:v>Average aged over 55 years for Victoria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Sheet2!$G$3:$G$21</c:f>
              <c:numCache>
                <c:formatCode>0%</c:formatCode>
                <c:ptCount val="19"/>
                <c:pt idx="0">
                  <c:v>0.187</c:v>
                </c:pt>
                <c:pt idx="1">
                  <c:v>0.187</c:v>
                </c:pt>
                <c:pt idx="2">
                  <c:v>0.187</c:v>
                </c:pt>
                <c:pt idx="3">
                  <c:v>0.187</c:v>
                </c:pt>
                <c:pt idx="4">
                  <c:v>0.187</c:v>
                </c:pt>
                <c:pt idx="5">
                  <c:v>0.187</c:v>
                </c:pt>
                <c:pt idx="6">
                  <c:v>0.187</c:v>
                </c:pt>
                <c:pt idx="7">
                  <c:v>0.187</c:v>
                </c:pt>
                <c:pt idx="8">
                  <c:v>0.187</c:v>
                </c:pt>
                <c:pt idx="9">
                  <c:v>0.187</c:v>
                </c:pt>
                <c:pt idx="10">
                  <c:v>0.187</c:v>
                </c:pt>
                <c:pt idx="11">
                  <c:v>0.187</c:v>
                </c:pt>
                <c:pt idx="12">
                  <c:v>0.187</c:v>
                </c:pt>
                <c:pt idx="13">
                  <c:v>0.187</c:v>
                </c:pt>
                <c:pt idx="14">
                  <c:v>0.187</c:v>
                </c:pt>
                <c:pt idx="15">
                  <c:v>0.187</c:v>
                </c:pt>
                <c:pt idx="16">
                  <c:v>0.187</c:v>
                </c:pt>
                <c:pt idx="17">
                  <c:v>0.187</c:v>
                </c:pt>
                <c:pt idx="18">
                  <c:v>0.187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DDB-416A-8620-8BD5D680651F}"/>
            </c:ext>
          </c:extLst>
        </c:ser>
        <c:ser>
          <c:idx val="1"/>
          <c:order val="3"/>
          <c:tx>
            <c:strRef>
              <c:f>Sheet2!$H$2</c:f>
              <c:strCache>
                <c:ptCount val="1"/>
                <c:pt idx="0">
                  <c:v>Average aged over 55 years for rural Victoria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Sheet2!$B$3:$B$21</c:f>
              <c:strCache>
                <c:ptCount val="19"/>
                <c:pt idx="0">
                  <c:v>Agriculture, Forestry &amp; Fishing </c:v>
                </c:pt>
                <c:pt idx="1">
                  <c:v>Mining </c:v>
                </c:pt>
                <c:pt idx="2">
                  <c:v>Manufacturing </c:v>
                </c:pt>
                <c:pt idx="3">
                  <c:v>Electricity, Gas, Water &amp; Waste Services </c:v>
                </c:pt>
                <c:pt idx="4">
                  <c:v>Construction </c:v>
                </c:pt>
                <c:pt idx="5">
                  <c:v>Wholesale Trade </c:v>
                </c:pt>
                <c:pt idx="6">
                  <c:v>Retail Trade </c:v>
                </c:pt>
                <c:pt idx="7">
                  <c:v>Accommodation &amp; Food Services </c:v>
                </c:pt>
                <c:pt idx="8">
                  <c:v>Transport, Postal &amp; Warehousing </c:v>
                </c:pt>
                <c:pt idx="9">
                  <c:v>Information Media &amp; Telecomms </c:v>
                </c:pt>
                <c:pt idx="10">
                  <c:v>Financial &amp; Insurance Services </c:v>
                </c:pt>
                <c:pt idx="11">
                  <c:v>Rental, Hiring &amp; Real Estate Services </c:v>
                </c:pt>
                <c:pt idx="12">
                  <c:v>Professional, Scientific &amp; Tech’ Services </c:v>
                </c:pt>
                <c:pt idx="13">
                  <c:v>Administrative &amp; Support Services </c:v>
                </c:pt>
                <c:pt idx="14">
                  <c:v>Public Administration &amp; Safety </c:v>
                </c:pt>
                <c:pt idx="15">
                  <c:v>Education &amp; Training </c:v>
                </c:pt>
                <c:pt idx="16">
                  <c:v>Health Care &amp; Social Assistance </c:v>
                </c:pt>
                <c:pt idx="17">
                  <c:v>Arts &amp; Recreation Services </c:v>
                </c:pt>
                <c:pt idx="18">
                  <c:v>Other Services </c:v>
                </c:pt>
              </c:strCache>
            </c:strRef>
          </c:cat>
          <c:val>
            <c:numRef>
              <c:f>Sheet2!$H$3:$H$21</c:f>
              <c:numCache>
                <c:formatCode>0%</c:formatCode>
                <c:ptCount val="19"/>
                <c:pt idx="0">
                  <c:v>0.26800000000000002</c:v>
                </c:pt>
                <c:pt idx="1">
                  <c:v>0.26800000000000002</c:v>
                </c:pt>
                <c:pt idx="2">
                  <c:v>0.26800000000000002</c:v>
                </c:pt>
                <c:pt idx="3">
                  <c:v>0.26800000000000002</c:v>
                </c:pt>
                <c:pt idx="4">
                  <c:v>0.26800000000000002</c:v>
                </c:pt>
                <c:pt idx="5">
                  <c:v>0.26800000000000002</c:v>
                </c:pt>
                <c:pt idx="6">
                  <c:v>0.26800000000000002</c:v>
                </c:pt>
                <c:pt idx="7">
                  <c:v>0.26800000000000002</c:v>
                </c:pt>
                <c:pt idx="8">
                  <c:v>0.26800000000000002</c:v>
                </c:pt>
                <c:pt idx="9">
                  <c:v>0.26800000000000002</c:v>
                </c:pt>
                <c:pt idx="10">
                  <c:v>0.26800000000000002</c:v>
                </c:pt>
                <c:pt idx="11">
                  <c:v>0.26800000000000002</c:v>
                </c:pt>
                <c:pt idx="12">
                  <c:v>0.26800000000000002</c:v>
                </c:pt>
                <c:pt idx="13">
                  <c:v>0.26800000000000002</c:v>
                </c:pt>
                <c:pt idx="14">
                  <c:v>0.26800000000000002</c:v>
                </c:pt>
                <c:pt idx="15">
                  <c:v>0.26800000000000002</c:v>
                </c:pt>
                <c:pt idx="16">
                  <c:v>0.26800000000000002</c:v>
                </c:pt>
                <c:pt idx="17">
                  <c:v>0.26800000000000002</c:v>
                </c:pt>
                <c:pt idx="18">
                  <c:v>0.26800000000000002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DDB-416A-8620-8BD5D6806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2196280"/>
        <c:axId val="762195960"/>
      </c:lineChart>
      <c:catAx>
        <c:axId val="762196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2195960"/>
        <c:crosses val="autoZero"/>
        <c:auto val="1"/>
        <c:lblAlgn val="ctr"/>
        <c:lblOffset val="100"/>
        <c:noMultiLvlLbl val="0"/>
      </c:catAx>
      <c:valAx>
        <c:axId val="762195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2196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655246629962006"/>
          <c:y val="0.90370568405926166"/>
          <c:w val="0.6587700625007995"/>
          <c:h val="8.51071014294235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Sheet1!$F$88</c:f>
              <c:strCache>
                <c:ptCount val="1"/>
                <c:pt idx="0">
                  <c:v>RCV Councils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Sheet1!$G$88:$W$88</c:f>
              <c:numCache>
                <c:formatCode>#,##0</c:formatCode>
                <c:ptCount val="17"/>
                <c:pt idx="0">
                  <c:v>5.8141677622350691</c:v>
                </c:pt>
                <c:pt idx="1">
                  <c:v>6.3415533051327602</c:v>
                </c:pt>
                <c:pt idx="2">
                  <c:v>6.1288113403706417</c:v>
                </c:pt>
                <c:pt idx="3" formatCode="0">
                  <c:v>5.8771514854807387</c:v>
                </c:pt>
                <c:pt idx="4">
                  <c:v>4.8018900617735554</c:v>
                </c:pt>
                <c:pt idx="5">
                  <c:v>4.8507093232412686</c:v>
                </c:pt>
                <c:pt idx="6">
                  <c:v>5.0715649117402766</c:v>
                </c:pt>
                <c:pt idx="7">
                  <c:v>5.1868058726133572</c:v>
                </c:pt>
                <c:pt idx="8">
                  <c:v>6.0595017409911271</c:v>
                </c:pt>
                <c:pt idx="9">
                  <c:v>6.701578168576348</c:v>
                </c:pt>
                <c:pt idx="10">
                  <c:v>7.1160605743895529</c:v>
                </c:pt>
                <c:pt idx="11">
                  <c:v>7.4649463950757182</c:v>
                </c:pt>
                <c:pt idx="12">
                  <c:v>7.3034990346162942</c:v>
                </c:pt>
                <c:pt idx="13">
                  <c:v>7.0900694746222346</c:v>
                </c:pt>
                <c:pt idx="14">
                  <c:v>5.3283129713465316</c:v>
                </c:pt>
                <c:pt idx="15">
                  <c:v>3.7637587805911115</c:v>
                </c:pt>
                <c:pt idx="16">
                  <c:v>2.5186613345948414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C4-43BC-9875-A0DAC509742F}"/>
            </c:ext>
          </c:extLst>
        </c:ser>
        <c:ser>
          <c:idx val="1"/>
          <c:order val="1"/>
          <c:tx>
            <c:strRef>
              <c:f>Sheet1!$F$89</c:f>
              <c:strCache>
                <c:ptCount val="1"/>
                <c:pt idx="0">
                  <c:v>Metropolitan LGAs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Sheet1!$G$89:$W$89</c:f>
              <c:numCache>
                <c:formatCode>#,##0</c:formatCode>
                <c:ptCount val="17"/>
                <c:pt idx="0">
                  <c:v>6.6003299744925705</c:v>
                </c:pt>
                <c:pt idx="1">
                  <c:v>6.2086172069699188</c:v>
                </c:pt>
                <c:pt idx="2">
                  <c:v>5.5577587842945251</c:v>
                </c:pt>
                <c:pt idx="3" formatCode="0">
                  <c:v>5.9846490127369121</c:v>
                </c:pt>
                <c:pt idx="4">
                  <c:v>7.7757483180843812</c:v>
                </c:pt>
                <c:pt idx="5">
                  <c:v>8.5400879802730501</c:v>
                </c:pt>
                <c:pt idx="6">
                  <c:v>8.3548731554182449</c:v>
                </c:pt>
                <c:pt idx="7">
                  <c:v>7.2008456377255756</c:v>
                </c:pt>
                <c:pt idx="8">
                  <c:v>6.9206753641664216</c:v>
                </c:pt>
                <c:pt idx="9">
                  <c:v>6.697310335215569</c:v>
                </c:pt>
                <c:pt idx="10">
                  <c:v>6.1135325085622538</c:v>
                </c:pt>
                <c:pt idx="11">
                  <c:v>5.6042025110201514</c:v>
                </c:pt>
                <c:pt idx="12">
                  <c:v>4.8052239283422411</c:v>
                </c:pt>
                <c:pt idx="13">
                  <c:v>4.2907024010501971</c:v>
                </c:pt>
                <c:pt idx="14">
                  <c:v>3.2067066809387064</c:v>
                </c:pt>
                <c:pt idx="15">
                  <c:v>2.445792135887968</c:v>
                </c:pt>
                <c:pt idx="16">
                  <c:v>1.7822026174357419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C4-43BC-9875-A0DAC509742F}"/>
            </c:ext>
          </c:extLst>
        </c:ser>
        <c:ser>
          <c:idx val="2"/>
          <c:order val="2"/>
          <c:tx>
            <c:strRef>
              <c:f>Sheet1!$F$90</c:f>
              <c:strCache>
                <c:ptCount val="1"/>
                <c:pt idx="0">
                  <c:v>Regional City Councils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Sheet1!$G$90:$W$90</c:f>
              <c:numCache>
                <c:formatCode>#,##0</c:formatCode>
                <c:ptCount val="17"/>
                <c:pt idx="0">
                  <c:v>6.5486377393956507</c:v>
                </c:pt>
                <c:pt idx="1">
                  <c:v>6.5557577938705398</c:v>
                </c:pt>
                <c:pt idx="2">
                  <c:v>6.0574834361641807</c:v>
                </c:pt>
                <c:pt idx="3" formatCode="0">
                  <c:v>6.4085668495441865</c:v>
                </c:pt>
                <c:pt idx="4">
                  <c:v>6.8576481036058539</c:v>
                </c:pt>
                <c:pt idx="5">
                  <c:v>6.6551796454471779</c:v>
                </c:pt>
                <c:pt idx="6">
                  <c:v>6.2723796257699371</c:v>
                </c:pt>
                <c:pt idx="7">
                  <c:v>5.8075047963276054</c:v>
                </c:pt>
                <c:pt idx="8">
                  <c:v>6.2277174658819936</c:v>
                </c:pt>
                <c:pt idx="9">
                  <c:v>6.324679662276397</c:v>
                </c:pt>
                <c:pt idx="10">
                  <c:v>6.4257844358198284</c:v>
                </c:pt>
                <c:pt idx="11">
                  <c:v>6.4121916045495855</c:v>
                </c:pt>
                <c:pt idx="12">
                  <c:v>5.9065382812965233</c:v>
                </c:pt>
                <c:pt idx="13">
                  <c:v>5.4904681888911613</c:v>
                </c:pt>
                <c:pt idx="14">
                  <c:v>4.1284664956127513</c:v>
                </c:pt>
                <c:pt idx="15">
                  <c:v>3.1486175443320481</c:v>
                </c:pt>
                <c:pt idx="16">
                  <c:v>2.271815199633382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C4-43BC-9875-A0DAC5097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9085712"/>
        <c:axId val="609084432"/>
      </c:barChart>
      <c:catAx>
        <c:axId val="60908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084432"/>
        <c:crosses val="autoZero"/>
        <c:auto val="1"/>
        <c:lblAlgn val="ctr"/>
        <c:lblOffset val="100"/>
        <c:noMultiLvlLbl val="0"/>
      </c:catAx>
      <c:valAx>
        <c:axId val="60908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 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08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Sheet1!$F$88</c:f>
              <c:strCache>
                <c:ptCount val="1"/>
                <c:pt idx="0">
                  <c:v>RCV Councils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Sheet1!$G$88:$W$88</c:f>
              <c:numCache>
                <c:formatCode>#,##0</c:formatCode>
                <c:ptCount val="17"/>
                <c:pt idx="0">
                  <c:v>5.8141677622350691</c:v>
                </c:pt>
                <c:pt idx="1">
                  <c:v>6.3415533051327602</c:v>
                </c:pt>
                <c:pt idx="2">
                  <c:v>6.1288113403706417</c:v>
                </c:pt>
                <c:pt idx="3" formatCode="0">
                  <c:v>5.8771514854807387</c:v>
                </c:pt>
                <c:pt idx="4">
                  <c:v>4.8018900617735554</c:v>
                </c:pt>
                <c:pt idx="5">
                  <c:v>4.8507093232412686</c:v>
                </c:pt>
                <c:pt idx="6">
                  <c:v>5.0715649117402766</c:v>
                </c:pt>
                <c:pt idx="7">
                  <c:v>5.1868058726133572</c:v>
                </c:pt>
                <c:pt idx="8">
                  <c:v>6.0595017409911271</c:v>
                </c:pt>
                <c:pt idx="9">
                  <c:v>6.701578168576348</c:v>
                </c:pt>
                <c:pt idx="10">
                  <c:v>7.1160605743895529</c:v>
                </c:pt>
                <c:pt idx="11">
                  <c:v>7.4649463950757182</c:v>
                </c:pt>
                <c:pt idx="12">
                  <c:v>7.3034990346162942</c:v>
                </c:pt>
                <c:pt idx="13">
                  <c:v>7.0900694746222346</c:v>
                </c:pt>
                <c:pt idx="14">
                  <c:v>5.3283129713465316</c:v>
                </c:pt>
                <c:pt idx="15">
                  <c:v>3.7637587805911115</c:v>
                </c:pt>
                <c:pt idx="16">
                  <c:v>2.5186613345948414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AC-467E-970A-62E797369B23}"/>
            </c:ext>
          </c:extLst>
        </c:ser>
        <c:ser>
          <c:idx val="1"/>
          <c:order val="1"/>
          <c:tx>
            <c:strRef>
              <c:f>Sheet1!$F$89</c:f>
              <c:strCache>
                <c:ptCount val="1"/>
                <c:pt idx="0">
                  <c:v>Metropolitan LGAs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Sheet1!$G$89:$W$89</c:f>
              <c:numCache>
                <c:formatCode>#,##0</c:formatCode>
                <c:ptCount val="17"/>
                <c:pt idx="0">
                  <c:v>6.6003299744925705</c:v>
                </c:pt>
                <c:pt idx="1">
                  <c:v>6.2086172069699188</c:v>
                </c:pt>
                <c:pt idx="2">
                  <c:v>5.5577587842945251</c:v>
                </c:pt>
                <c:pt idx="3" formatCode="0">
                  <c:v>5.9846490127369121</c:v>
                </c:pt>
                <c:pt idx="4">
                  <c:v>7.7757483180843812</c:v>
                </c:pt>
                <c:pt idx="5">
                  <c:v>8.5400879802730501</c:v>
                </c:pt>
                <c:pt idx="6">
                  <c:v>8.3548731554182449</c:v>
                </c:pt>
                <c:pt idx="7">
                  <c:v>7.2008456377255756</c:v>
                </c:pt>
                <c:pt idx="8">
                  <c:v>6.9206753641664216</c:v>
                </c:pt>
                <c:pt idx="9">
                  <c:v>6.697310335215569</c:v>
                </c:pt>
                <c:pt idx="10">
                  <c:v>6.1135325085622538</c:v>
                </c:pt>
                <c:pt idx="11">
                  <c:v>5.6042025110201514</c:v>
                </c:pt>
                <c:pt idx="12">
                  <c:v>4.8052239283422411</c:v>
                </c:pt>
                <c:pt idx="13">
                  <c:v>4.2907024010501971</c:v>
                </c:pt>
                <c:pt idx="14">
                  <c:v>3.2067066809387064</c:v>
                </c:pt>
                <c:pt idx="15">
                  <c:v>2.445792135887968</c:v>
                </c:pt>
                <c:pt idx="16">
                  <c:v>1.7822026174357419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AC-467E-970A-62E797369B23}"/>
            </c:ext>
          </c:extLst>
        </c:ser>
        <c:ser>
          <c:idx val="2"/>
          <c:order val="2"/>
          <c:tx>
            <c:strRef>
              <c:f>Sheet1!$F$90</c:f>
              <c:strCache>
                <c:ptCount val="1"/>
                <c:pt idx="0">
                  <c:v>Regional City Councils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Sheet1!$G$90:$W$90</c:f>
              <c:numCache>
                <c:formatCode>#,##0</c:formatCode>
                <c:ptCount val="17"/>
                <c:pt idx="0">
                  <c:v>6.5486377393956507</c:v>
                </c:pt>
                <c:pt idx="1">
                  <c:v>6.5557577938705398</c:v>
                </c:pt>
                <c:pt idx="2">
                  <c:v>6.0574834361641807</c:v>
                </c:pt>
                <c:pt idx="3" formatCode="0">
                  <c:v>6.4085668495441865</c:v>
                </c:pt>
                <c:pt idx="4">
                  <c:v>6.8576481036058539</c:v>
                </c:pt>
                <c:pt idx="5">
                  <c:v>6.6551796454471779</c:v>
                </c:pt>
                <c:pt idx="6">
                  <c:v>6.2723796257699371</c:v>
                </c:pt>
                <c:pt idx="7">
                  <c:v>5.8075047963276054</c:v>
                </c:pt>
                <c:pt idx="8">
                  <c:v>6.2277174658819936</c:v>
                </c:pt>
                <c:pt idx="9">
                  <c:v>6.324679662276397</c:v>
                </c:pt>
                <c:pt idx="10">
                  <c:v>6.4257844358198284</c:v>
                </c:pt>
                <c:pt idx="11">
                  <c:v>6.4121916045495855</c:v>
                </c:pt>
                <c:pt idx="12">
                  <c:v>5.9065382812965233</c:v>
                </c:pt>
                <c:pt idx="13">
                  <c:v>5.4904681888911613</c:v>
                </c:pt>
                <c:pt idx="14">
                  <c:v>4.1284664956127513</c:v>
                </c:pt>
                <c:pt idx="15">
                  <c:v>3.1486175443320481</c:v>
                </c:pt>
                <c:pt idx="16">
                  <c:v>2.271815199633382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AC-467E-970A-62E797369B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9085712"/>
        <c:axId val="609084432"/>
      </c:barChart>
      <c:catAx>
        <c:axId val="60908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084432"/>
        <c:crosses val="autoZero"/>
        <c:auto val="1"/>
        <c:lblAlgn val="ctr"/>
        <c:lblOffset val="100"/>
        <c:noMultiLvlLbl val="0"/>
      </c:catAx>
      <c:valAx>
        <c:axId val="60908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 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08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Sheet1!$F$88</c:f>
              <c:strCache>
                <c:ptCount val="1"/>
                <c:pt idx="0">
                  <c:v>RCV Councils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Sheet1!$G$88:$W$88</c:f>
              <c:numCache>
                <c:formatCode>#,##0</c:formatCode>
                <c:ptCount val="17"/>
                <c:pt idx="0">
                  <c:v>5.8141677622350691</c:v>
                </c:pt>
                <c:pt idx="1">
                  <c:v>6.3415533051327602</c:v>
                </c:pt>
                <c:pt idx="2">
                  <c:v>6.1288113403706417</c:v>
                </c:pt>
                <c:pt idx="3" formatCode="0">
                  <c:v>5.8771514854807387</c:v>
                </c:pt>
                <c:pt idx="4">
                  <c:v>4.8018900617735554</c:v>
                </c:pt>
                <c:pt idx="5">
                  <c:v>4.8507093232412686</c:v>
                </c:pt>
                <c:pt idx="6">
                  <c:v>5.0715649117402766</c:v>
                </c:pt>
                <c:pt idx="7">
                  <c:v>5.1868058726133572</c:v>
                </c:pt>
                <c:pt idx="8">
                  <c:v>6.0595017409911271</c:v>
                </c:pt>
                <c:pt idx="9">
                  <c:v>6.701578168576348</c:v>
                </c:pt>
                <c:pt idx="10">
                  <c:v>7.1160605743895529</c:v>
                </c:pt>
                <c:pt idx="11">
                  <c:v>7.4649463950757182</c:v>
                </c:pt>
                <c:pt idx="12">
                  <c:v>7.3034990346162942</c:v>
                </c:pt>
                <c:pt idx="13">
                  <c:v>7.0900694746222346</c:v>
                </c:pt>
                <c:pt idx="14">
                  <c:v>5.3283129713465316</c:v>
                </c:pt>
                <c:pt idx="15">
                  <c:v>3.7637587805911115</c:v>
                </c:pt>
                <c:pt idx="16">
                  <c:v>2.5186613345948414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DC-46D1-A465-AA72DC4CFC5B}"/>
            </c:ext>
          </c:extLst>
        </c:ser>
        <c:ser>
          <c:idx val="1"/>
          <c:order val="1"/>
          <c:tx>
            <c:strRef>
              <c:f>Sheet1!$F$89</c:f>
              <c:strCache>
                <c:ptCount val="1"/>
                <c:pt idx="0">
                  <c:v>Metropolitan LGAs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Sheet1!$G$89:$W$89</c:f>
              <c:numCache>
                <c:formatCode>#,##0</c:formatCode>
                <c:ptCount val="17"/>
                <c:pt idx="0">
                  <c:v>6.6003299744925705</c:v>
                </c:pt>
                <c:pt idx="1">
                  <c:v>6.2086172069699188</c:v>
                </c:pt>
                <c:pt idx="2">
                  <c:v>5.5577587842945251</c:v>
                </c:pt>
                <c:pt idx="3" formatCode="0">
                  <c:v>5.9846490127369121</c:v>
                </c:pt>
                <c:pt idx="4">
                  <c:v>7.7757483180843812</c:v>
                </c:pt>
                <c:pt idx="5">
                  <c:v>8.5400879802730501</c:v>
                </c:pt>
                <c:pt idx="6">
                  <c:v>8.3548731554182449</c:v>
                </c:pt>
                <c:pt idx="7">
                  <c:v>7.2008456377255756</c:v>
                </c:pt>
                <c:pt idx="8">
                  <c:v>6.9206753641664216</c:v>
                </c:pt>
                <c:pt idx="9">
                  <c:v>6.697310335215569</c:v>
                </c:pt>
                <c:pt idx="10">
                  <c:v>6.1135325085622538</c:v>
                </c:pt>
                <c:pt idx="11">
                  <c:v>5.6042025110201514</c:v>
                </c:pt>
                <c:pt idx="12">
                  <c:v>4.8052239283422411</c:v>
                </c:pt>
                <c:pt idx="13">
                  <c:v>4.2907024010501971</c:v>
                </c:pt>
                <c:pt idx="14">
                  <c:v>3.2067066809387064</c:v>
                </c:pt>
                <c:pt idx="15">
                  <c:v>2.445792135887968</c:v>
                </c:pt>
                <c:pt idx="16">
                  <c:v>1.7822026174357419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DC-46D1-A465-AA72DC4CFC5B}"/>
            </c:ext>
          </c:extLst>
        </c:ser>
        <c:ser>
          <c:idx val="2"/>
          <c:order val="2"/>
          <c:tx>
            <c:strRef>
              <c:f>Sheet1!$F$90</c:f>
              <c:strCache>
                <c:ptCount val="1"/>
                <c:pt idx="0">
                  <c:v>Regional City Councils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Sheet1!$G$87:$W$87</c:f>
              <c:strCache>
                <c:ptCount val="17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</c:strCache>
            </c:strRef>
          </c:cat>
          <c:val>
            <c:numRef>
              <c:f>Sheet1!$G$90:$W$90</c:f>
              <c:numCache>
                <c:formatCode>#,##0</c:formatCode>
                <c:ptCount val="17"/>
                <c:pt idx="0">
                  <c:v>6.5486377393956507</c:v>
                </c:pt>
                <c:pt idx="1">
                  <c:v>6.5557577938705398</c:v>
                </c:pt>
                <c:pt idx="2">
                  <c:v>6.0574834361641807</c:v>
                </c:pt>
                <c:pt idx="3" formatCode="0">
                  <c:v>6.4085668495441865</c:v>
                </c:pt>
                <c:pt idx="4">
                  <c:v>6.8576481036058539</c:v>
                </c:pt>
                <c:pt idx="5">
                  <c:v>6.6551796454471779</c:v>
                </c:pt>
                <c:pt idx="6">
                  <c:v>6.2723796257699371</c:v>
                </c:pt>
                <c:pt idx="7">
                  <c:v>5.8075047963276054</c:v>
                </c:pt>
                <c:pt idx="8">
                  <c:v>6.2277174658819936</c:v>
                </c:pt>
                <c:pt idx="9">
                  <c:v>6.324679662276397</c:v>
                </c:pt>
                <c:pt idx="10">
                  <c:v>6.4257844358198284</c:v>
                </c:pt>
                <c:pt idx="11">
                  <c:v>6.4121916045495855</c:v>
                </c:pt>
                <c:pt idx="12">
                  <c:v>5.9065382812965233</c:v>
                </c:pt>
                <c:pt idx="13">
                  <c:v>5.4904681888911613</c:v>
                </c:pt>
                <c:pt idx="14">
                  <c:v>4.1284664956127513</c:v>
                </c:pt>
                <c:pt idx="15">
                  <c:v>3.1486175443320481</c:v>
                </c:pt>
                <c:pt idx="16">
                  <c:v>2.271815199633382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DC-46D1-A465-AA72DC4CFC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9085712"/>
        <c:axId val="609084432"/>
      </c:barChart>
      <c:catAx>
        <c:axId val="60908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084432"/>
        <c:crosses val="autoZero"/>
        <c:auto val="1"/>
        <c:lblAlgn val="ctr"/>
        <c:lblOffset val="100"/>
        <c:noMultiLvlLbl val="0"/>
      </c:catAx>
      <c:valAx>
        <c:axId val="60908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 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908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0.24948</cdr:x>
      <cdr:y>0.29404</cdr:y>
    </cdr:from>
    <cdr:to>
      <cdr:x>0.38175</cdr:x>
      <cdr:y>0.53885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D9787701-CE5B-4A29-8BAD-4893715F9D8A}"/>
            </a:ext>
          </a:extLst>
        </cdr:cNvPr>
        <cdr:cNvSpPr/>
      </cdr:nvSpPr>
      <cdr:spPr>
        <a:xfrm xmlns:a="http://schemas.openxmlformats.org/drawingml/2006/main">
          <a:off x="2182657" y="1532057"/>
          <a:ext cx="1157161" cy="1275543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0.24891</cdr:x>
      <cdr:y>0.29404</cdr:y>
    </cdr:from>
    <cdr:to>
      <cdr:x>0.38175</cdr:x>
      <cdr:y>0.53585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D9787701-CE5B-4A29-8BAD-4893715F9D8A}"/>
            </a:ext>
          </a:extLst>
        </cdr:cNvPr>
        <cdr:cNvSpPr/>
      </cdr:nvSpPr>
      <cdr:spPr>
        <a:xfrm xmlns:a="http://schemas.openxmlformats.org/drawingml/2006/main">
          <a:off x="2624788" y="2014289"/>
          <a:ext cx="1400843" cy="1656468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0.07112</cdr:x>
      <cdr:y>0.01059</cdr:y>
    </cdr:from>
    <cdr:to>
      <cdr:x>0.2015</cdr:x>
      <cdr:y>0.21127</cdr:y>
    </cdr:to>
    <cdr:sp macro="" textlink="">
      <cdr:nvSpPr>
        <cdr:cNvPr id="3" name="Oval 2">
          <a:extLst xmlns:a="http://schemas.openxmlformats.org/drawingml/2006/main">
            <a:ext uri="{FF2B5EF4-FFF2-40B4-BE49-F238E27FC236}">
              <a16:creationId xmlns:a16="http://schemas.microsoft.com/office/drawing/2014/main" id="{01FB9EF5-D011-4C36-B3FC-967DEBC1C448}"/>
            </a:ext>
          </a:extLst>
        </cdr:cNvPr>
        <cdr:cNvSpPr/>
      </cdr:nvSpPr>
      <cdr:spPr>
        <a:xfrm xmlns:a="http://schemas.openxmlformats.org/drawingml/2006/main">
          <a:off x="749939" y="72529"/>
          <a:ext cx="1374889" cy="137472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AU"/>
        </a:p>
      </cdr:txBody>
    </cdr:sp>
  </cdr:relSizeAnchor>
  <cdr:relSizeAnchor xmlns:cdr="http://schemas.openxmlformats.org/drawingml/2006/chartDrawing">
    <cdr:from>
      <cdr:x>0.73487</cdr:x>
      <cdr:y>0.12795</cdr:y>
    </cdr:from>
    <cdr:to>
      <cdr:x>0.94425</cdr:x>
      <cdr:y>0.47823</cdr:y>
    </cdr:to>
    <cdr:sp macro="" textlink="">
      <cdr:nvSpPr>
        <cdr:cNvPr id="4" name="Oval 3">
          <a:extLst xmlns:a="http://schemas.openxmlformats.org/drawingml/2006/main">
            <a:ext uri="{FF2B5EF4-FFF2-40B4-BE49-F238E27FC236}">
              <a16:creationId xmlns:a16="http://schemas.microsoft.com/office/drawing/2014/main" id="{9585FAA7-7F14-4D9C-A5E1-8F5576C37681}"/>
            </a:ext>
          </a:extLst>
        </cdr:cNvPr>
        <cdr:cNvSpPr/>
      </cdr:nvSpPr>
      <cdr:spPr>
        <a:xfrm xmlns:a="http://schemas.openxmlformats.org/drawingml/2006/main">
          <a:off x="7749375" y="876478"/>
          <a:ext cx="2207881" cy="239957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A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0.08115</cdr:x>
      <cdr:y>0.01912</cdr:y>
    </cdr:from>
    <cdr:to>
      <cdr:x>0.18065</cdr:x>
      <cdr:y>0.17475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C9FDA775-4951-4F62-A19D-FDC706187B31}"/>
            </a:ext>
          </a:extLst>
        </cdr:cNvPr>
        <cdr:cNvSpPr/>
      </cdr:nvSpPr>
      <cdr:spPr>
        <a:xfrm xmlns:a="http://schemas.openxmlformats.org/drawingml/2006/main">
          <a:off x="983305" y="130259"/>
          <a:ext cx="1205713" cy="106005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4572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en-AU" sz="1800" b="0" i="0" u="none" strike="noStrike" kern="1200" cap="none" spc="0" normalizeH="0" baseline="0" noProof="0">
            <a:ln>
              <a:noFill/>
            </a:ln>
            <a:solidFill>
              <a:prstClr val="white"/>
            </a:solidFill>
            <a:effectLst/>
            <a:uLnTx/>
            <a:uFillTx/>
            <a:latin typeface="Gill Sans MT"/>
            <a:ea typeface="+mn-ea"/>
            <a:cs typeface="+mn-cs"/>
          </a:endParaRPr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1T06:09:10.21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1T06:09:12.286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1T06:09:27.85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1T06:09:31.90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7-11T06:10:54.420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9-07-10T05:04:58.266"/>
    </inkml:context>
    <inkml:brush xml:id="br0">
      <inkml:brushProperty name="width" value="0.035" units="cm"/>
      <inkml:brushProperty name="height" value="0.035" units="cm"/>
      <inkml:brushProperty name="fitToCurve" value="1"/>
    </inkml:brush>
  </inkml:definitions>
  <inkml:trace contextRef="#ctx0" brushRef="#br0">0 40 0,'0'-40'31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9-07-10T05:04:58.266"/>
    </inkml:context>
    <inkml:brush xml:id="br0">
      <inkml:brushProperty name="width" value="0.035" units="cm"/>
      <inkml:brushProperty name="height" value="0.035" units="cm"/>
      <inkml:brushProperty name="fitToCurve" value="1"/>
    </inkml:brush>
  </inkml:definitions>
  <inkml:trace contextRef="#ctx0" brushRef="#br0">0 40 0,'0'-40'31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D7AB3-38D9-4EC9-BB33-1B6F69CF3A02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A0634-6A9C-4972-B47A-1366D9E4562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67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B590F-3FAD-4E6D-BA96-58A438476C0E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094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B590F-3FAD-4E6D-BA96-58A438476C0E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733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5952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8422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2638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B590F-3FAD-4E6D-BA96-58A438476C0E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86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899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7205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9813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4656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1912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7143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B590F-3FAD-4E6D-BA96-58A438476C0E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050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B590F-3FAD-4E6D-BA96-58A438476C0E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679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E094A-70A8-4619-B077-7293BF2BD3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52082F-C35B-42EA-986A-ABFEE514D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6A522-F9DD-4A50-811C-BFBEE9B7E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78904-AA98-484A-96FB-8EB8F31D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EA89-C3D8-4493-A348-5B87861C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193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4CDD3-D714-4E2E-ACC4-632B6127A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EA6752-FE70-4070-93D2-81730EBB88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4BBDA-14E9-4EC9-9911-7EEC692DB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8B44F-F26E-4651-AEE2-37BCD56F2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4B8FA-F975-4EE4-BC9A-6E88E555B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273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1C7CD5-9766-4621-B580-B3E187B9D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26DCB1-753A-42FF-BF8C-FEC0837EEF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9117F-2838-47F3-8359-FA3939B6B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B8D46-9827-4937-A238-35166E7E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CF777-4C00-4746-870A-9A409FCEE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4289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762003"/>
            <a:ext cx="914161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4" y="762003"/>
            <a:ext cx="2925318" cy="5334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69849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1" cap="none" spc="0" baseline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11" indent="0" algn="ctr">
              <a:buNone/>
              <a:defRPr sz="2201"/>
            </a:lvl2pPr>
            <a:lvl3pPr marL="914423" indent="0" algn="ctr">
              <a:buNone/>
              <a:defRPr sz="2201"/>
            </a:lvl3pPr>
            <a:lvl4pPr marL="1371634" indent="0" algn="ctr">
              <a:buNone/>
              <a:defRPr sz="2000"/>
            </a:lvl4pPr>
            <a:lvl5pPr marL="1828846" indent="0" algn="ctr">
              <a:buNone/>
              <a:defRPr sz="2000"/>
            </a:lvl5pPr>
            <a:lvl6pPr marL="2286057" indent="0" algn="ctr">
              <a:buNone/>
              <a:defRPr sz="2000"/>
            </a:lvl6pPr>
            <a:lvl7pPr marL="2743269" indent="0" algn="ctr">
              <a:buNone/>
              <a:defRPr sz="2000"/>
            </a:lvl7pPr>
            <a:lvl8pPr marL="3200480" indent="0" algn="ctr">
              <a:buNone/>
              <a:defRPr sz="2000"/>
            </a:lvl8pPr>
            <a:lvl9pPr marL="3657691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b="27755"/>
          <a:stretch/>
        </p:blipFill>
        <p:spPr>
          <a:xfrm flipV="1">
            <a:off x="0" y="762002"/>
            <a:ext cx="2722400" cy="30207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41620" y="3955472"/>
            <a:ext cx="3088142" cy="203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9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50382" y="786249"/>
            <a:ext cx="914161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0" y="786248"/>
            <a:ext cx="2925318" cy="53340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25333" y="1414982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5333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1" cap="none" spc="0" baseline="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11" indent="0" algn="ctr">
              <a:buNone/>
              <a:defRPr sz="2201"/>
            </a:lvl2pPr>
            <a:lvl3pPr marL="914423" indent="0" algn="ctr">
              <a:buNone/>
              <a:defRPr sz="2201"/>
            </a:lvl3pPr>
            <a:lvl4pPr marL="1371634" indent="0" algn="ctr">
              <a:buNone/>
              <a:defRPr sz="2000"/>
            </a:lvl4pPr>
            <a:lvl5pPr marL="1828846" indent="0" algn="ctr">
              <a:buNone/>
              <a:defRPr sz="2000"/>
            </a:lvl5pPr>
            <a:lvl6pPr marL="2286057" indent="0" algn="ctr">
              <a:buNone/>
              <a:defRPr sz="2000"/>
            </a:lvl6pPr>
            <a:lvl7pPr marL="2743269" indent="0" algn="ctr">
              <a:buNone/>
              <a:defRPr sz="2000"/>
            </a:lvl7pPr>
            <a:lvl8pPr marL="3200480" indent="0" algn="ctr">
              <a:buNone/>
              <a:defRPr sz="2000"/>
            </a:lvl8pPr>
            <a:lvl9pPr marL="3657691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465" y="6356354"/>
            <a:ext cx="2662853" cy="365125"/>
          </a:xfrm>
        </p:spPr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0382" y="6356354"/>
            <a:ext cx="673040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b="27755"/>
          <a:stretch/>
        </p:blipFill>
        <p:spPr>
          <a:xfrm flipV="1">
            <a:off x="3050382" y="786249"/>
            <a:ext cx="2722400" cy="30207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00292" y="4083630"/>
            <a:ext cx="3088142" cy="203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0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44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3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1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1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b="27755"/>
          <a:stretch/>
        </p:blipFill>
        <p:spPr>
          <a:xfrm flipV="1">
            <a:off x="0" y="762001"/>
            <a:ext cx="3293918" cy="36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56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3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1"/>
            </a:lvl2pPr>
            <a:lvl3pPr>
              <a:defRPr sz="1600"/>
            </a:lvl3pPr>
            <a:lvl4pPr>
              <a:defRPr sz="1401"/>
            </a:lvl4pPr>
            <a:lvl5pPr>
              <a:defRPr sz="1401"/>
            </a:lvl5pPr>
            <a:lvl6pPr>
              <a:defRPr sz="1401"/>
            </a:lvl6pPr>
            <a:lvl7pPr>
              <a:defRPr sz="1401"/>
            </a:lvl7pPr>
            <a:lvl8pPr>
              <a:defRPr sz="1401"/>
            </a:lvl8pPr>
            <a:lvl9pPr>
              <a:defRPr sz="14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19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1"/>
            </a:lvl2pPr>
            <a:lvl3pPr>
              <a:defRPr sz="1600"/>
            </a:lvl3pPr>
            <a:lvl4pPr>
              <a:defRPr sz="1401"/>
            </a:lvl4pPr>
            <a:lvl5pPr>
              <a:defRPr sz="1401"/>
            </a:lvl5pPr>
            <a:lvl6pPr>
              <a:defRPr sz="1401"/>
            </a:lvl6pPr>
            <a:lvl7pPr>
              <a:defRPr sz="1401"/>
            </a:lvl7pPr>
            <a:lvl8pPr>
              <a:defRPr sz="1401"/>
            </a:lvl8pPr>
            <a:lvl9pPr>
              <a:defRPr sz="14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80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3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1"/>
            </a:lvl2pPr>
            <a:lvl3pPr>
              <a:defRPr sz="1600"/>
            </a:lvl3pPr>
            <a:lvl4pPr>
              <a:defRPr sz="1401"/>
            </a:lvl4pPr>
            <a:lvl5pPr>
              <a:defRPr sz="1401"/>
            </a:lvl5pPr>
            <a:lvl6pPr>
              <a:defRPr sz="1401"/>
            </a:lvl6pPr>
            <a:lvl7pPr>
              <a:defRPr sz="1401"/>
            </a:lvl7pPr>
            <a:lvl8pPr>
              <a:defRPr sz="1401"/>
            </a:lvl8pPr>
            <a:lvl9pPr>
              <a:defRPr sz="14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90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1"/>
            </a:lvl2pPr>
            <a:lvl3pPr>
              <a:defRPr sz="1600"/>
            </a:lvl3pPr>
            <a:lvl4pPr>
              <a:defRPr sz="1401"/>
            </a:lvl4pPr>
            <a:lvl5pPr>
              <a:defRPr sz="1401"/>
            </a:lvl5pPr>
            <a:lvl6pPr>
              <a:defRPr sz="1401"/>
            </a:lvl6pPr>
            <a:lvl7pPr>
              <a:defRPr sz="1401"/>
            </a:lvl7pPr>
            <a:lvl8pPr>
              <a:defRPr sz="1401"/>
            </a:lvl8pPr>
            <a:lvl9pPr>
              <a:defRPr sz="14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38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9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379" y="120338"/>
            <a:ext cx="1834094" cy="11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24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FEF28-4462-47FA-B7DC-9C984F97B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4A8BE-A18D-4BA1-80BC-51370BB44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2C80C-6932-4942-8DC5-533B7EBFD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B680A-4BD6-41F1-9427-82EF8062F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CE850-C93D-454F-9A6F-70D4EB901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89727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4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3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1"/>
            </a:lvl2pPr>
            <a:lvl3pPr>
              <a:defRPr sz="1600"/>
            </a:lvl3pPr>
            <a:lvl4pPr>
              <a:defRPr sz="1401"/>
            </a:lvl4pPr>
            <a:lvl5pPr>
              <a:defRPr sz="1401"/>
            </a:lvl5pPr>
            <a:lvl6pPr>
              <a:defRPr sz="1401"/>
            </a:lvl6pPr>
            <a:lvl7pPr>
              <a:defRPr sz="1401"/>
            </a:lvl7pPr>
            <a:lvl8pPr>
              <a:defRPr sz="1401"/>
            </a:lvl8pPr>
            <a:lvl9pPr>
              <a:defRPr sz="14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4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1">
                <a:solidFill>
                  <a:srgbClr val="FFFFFF"/>
                </a:solidFill>
              </a:defRPr>
            </a:lvl1pPr>
            <a:lvl2pPr marL="457211" indent="0">
              <a:buNone/>
              <a:defRPr sz="1200"/>
            </a:lvl2pPr>
            <a:lvl3pPr marL="914423" indent="0">
              <a:buNone/>
              <a:defRPr sz="1001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36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4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3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4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1">
                <a:solidFill>
                  <a:srgbClr val="FFFFFF"/>
                </a:solidFill>
              </a:defRPr>
            </a:lvl1pPr>
            <a:lvl2pPr marL="457211" indent="0">
              <a:buNone/>
              <a:defRPr sz="1200"/>
            </a:lvl2pPr>
            <a:lvl3pPr marL="914423" indent="0">
              <a:buNone/>
              <a:defRPr sz="1001"/>
            </a:lvl3pPr>
            <a:lvl4pPr marL="1371634" indent="0">
              <a:buNone/>
              <a:defRPr sz="900"/>
            </a:lvl4pPr>
            <a:lvl5pPr marL="1828846" indent="0">
              <a:buNone/>
              <a:defRPr sz="900"/>
            </a:lvl5pPr>
            <a:lvl6pPr marL="2286057" indent="0">
              <a:buNone/>
              <a:defRPr sz="900"/>
            </a:lvl6pPr>
            <a:lvl7pPr marL="2743269" indent="0">
              <a:buNone/>
              <a:defRPr sz="900"/>
            </a:lvl7pPr>
            <a:lvl8pPr marL="3200480" indent="0">
              <a:buNone/>
              <a:defRPr sz="900"/>
            </a:lvl8pPr>
            <a:lvl9pPr marL="36576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4"/>
            <a:ext cx="591151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40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BE932-2742-41DE-B16E-5F5FD514C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74B22-B127-4F1A-8908-9AB70F533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3A2CB-9956-46FA-B160-46CB5FFDF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8E1D8-249E-4BC6-845D-DC4D1CB1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AD8F2-FF6B-4794-A880-C7E324A0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454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D8B23-0616-4FCF-9100-4A6B8225E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53513-38FC-4B9B-A3A0-BDE4220BD0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C7AAA6-AA20-4E66-B336-A72C85C48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1088C-7371-4416-9ECD-C1E8AE87A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0079B-68B3-4318-8453-32E45E431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F69CE4-E6F6-4788-A089-7AAF99FEF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788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07F06-E70A-4A1E-86AF-B119D8813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DD149-604F-4B69-B779-94ED6286A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3F5FF-196B-4BD1-80F2-AA9CC99E9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E63FE1-7562-4A2F-93EC-C7A47B4F5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F49706-EBA0-4B82-8970-681AE3FC7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523F5C-7694-4491-A5B8-E226E5369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32954E-49B7-45D0-B938-17DF20126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C5DD6D-6822-4A71-B47C-0F6D82F9F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632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E292E-C1FA-4A75-BA56-260707ACE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031D26-E52F-480D-B172-7FA24917F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6534FD-3995-444F-A7F4-2022C698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DC26FE-A2BB-4360-975E-38B43110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1266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C9E6F2-A5BA-40C8-AC64-933D67301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929742-C44B-4793-A5CE-2218D4D7C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0A293-131E-488C-8B1E-A921D57FE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246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40157-2505-4BD7-AC57-011E674C6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C5419-6002-44C6-BD9E-FD975D539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33A01-A180-4C3C-87EE-5BC47FF23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D2A0AE-6968-44CE-8C17-2DB857127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0133D-D8DA-41A2-9D52-443E8086F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4AB07F-78EE-4DA9-B963-6E75D127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116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3E620-1BC3-4B63-A2A7-E1399E0F4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FBD59-C9B5-47D7-86B9-044CC362A1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36B7CD-03E9-4F79-BEEE-5E5062BF0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7848CD-9ED0-4D3E-951E-9A09E8EA0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92EB9-0F10-4BA3-BCB8-CA1C8ADD5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E7BF52-A364-4844-91C2-E1667D126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749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8A981E-2265-423C-8298-D9B4B491C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7C21E-5E75-4024-964E-C3EC88E29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1A952-D675-4DC6-B1AF-B5CBC6A584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A8B1B-E87D-4C04-95BA-0523592C8CBF}" type="datetimeFigureOut">
              <a:rPr lang="en-AU" smtClean="0"/>
              <a:t>13/10/2019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EC021-1004-4557-A9CE-F425F94E5F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BB305-550A-461B-A03A-D8BA11419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32C7C-3C0C-4861-8077-5CA66629B2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878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21" y="1123841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5" y="758952"/>
            <a:ext cx="384048" cy="5330952"/>
          </a:xfrm>
          <a:prstGeom prst="rect">
            <a:avLst/>
          </a:prstGeom>
          <a:solidFill>
            <a:schemeClr val="accent2">
              <a:lumMod val="60000"/>
              <a:lumOff val="40000"/>
              <a:alpha val="4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7" y="6356354"/>
            <a:ext cx="5911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4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547167" y="-46140"/>
            <a:ext cx="1659698" cy="96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52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ftr="0" dt="0"/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5" indent="-182885" algn="l" defTabSz="914423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18" indent="-182885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29" indent="-182885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41" indent="-182885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52" indent="-182885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emf"/><Relationship Id="rId4" Type="http://schemas.openxmlformats.org/officeDocument/2006/relationships/customXml" Target="../ink/ink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2.emf"/><Relationship Id="rId3" Type="http://schemas.openxmlformats.org/officeDocument/2006/relationships/chart" Target="../charts/chart1.xml"/><Relationship Id="rId7" Type="http://schemas.openxmlformats.org/officeDocument/2006/relationships/image" Target="../media/image9.png"/><Relationship Id="rId12" Type="http://schemas.openxmlformats.org/officeDocument/2006/relationships/customXml" Target="../ink/ink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7"/>
            <a:ext cx="7924861" cy="3317095"/>
          </a:xfrm>
        </p:spPr>
        <p:txBody>
          <a:bodyPr>
            <a:normAutofit/>
          </a:bodyPr>
          <a:lstStyle/>
          <a:p>
            <a:r>
              <a:rPr lang="en-AU" sz="5400"/>
              <a:t>Advocating for our communities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Rural Councils Victoria Mayors, </a:t>
            </a:r>
            <a:r>
              <a:rPr lang="en-US" sz="2800" err="1"/>
              <a:t>Councillors</a:t>
            </a:r>
            <a:r>
              <a:rPr lang="en-US" sz="2800"/>
              <a:t> and CEOs Forum, 16 October 2019</a:t>
            </a:r>
          </a:p>
        </p:txBody>
      </p:sp>
    </p:spTree>
    <p:extLst>
      <p:ext uri="{BB962C8B-B14F-4D97-AF65-F5344CB8AC3E}">
        <p14:creationId xmlns:p14="http://schemas.microsoft.com/office/powerpoint/2010/main" val="2503826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-18278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sz="3600" b="1" spc="-60">
                <a:solidFill>
                  <a:srgbClr val="FFFFFF"/>
                </a:solidFill>
                <a:latin typeface="Gill Sans MT" panose="020B0502020104020203" pitchFamily="34" charset="0"/>
              </a:rPr>
              <a:t>The rural Victorian population is …</a:t>
            </a:r>
            <a:endParaRPr lang="en-AU" sz="3600" b="1" spc="-6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00F4D3-1ED4-4ECF-8D6C-3856CCBC70F9}"/>
              </a:ext>
            </a:extLst>
          </p:cNvPr>
          <p:cNvSpPr txBox="1">
            <a:spLocks/>
          </p:cNvSpPr>
          <p:nvPr/>
        </p:nvSpPr>
        <p:spPr>
          <a:xfrm>
            <a:off x="1214749" y="1581608"/>
            <a:ext cx="9764725" cy="767800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>
                <a:solidFill>
                  <a:schemeClr val="tx1"/>
                </a:solidFill>
              </a:rPr>
              <a:t>Ageing and declining, driven by declines across specific locations</a:t>
            </a:r>
          </a:p>
          <a:p>
            <a:pPr lvl="0"/>
            <a:endParaRPr lang="en-GB" sz="2800" i="1">
              <a:solidFill>
                <a:schemeClr val="tx1"/>
              </a:solidFill>
            </a:endParaRPr>
          </a:p>
          <a:p>
            <a:pPr lvl="0"/>
            <a:endParaRPr lang="en-GB" sz="2800" b="1" i="1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AU" sz="2400">
              <a:solidFill>
                <a:schemeClr val="tx1"/>
              </a:solidFill>
            </a:endParaRP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3D62B862-4DD0-47FA-81F9-2762DCFAA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776" y="1965508"/>
            <a:ext cx="4923806" cy="360187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AFF33F1-BCD3-4EC7-A914-D2F401B1F55E}"/>
              </a:ext>
            </a:extLst>
          </p:cNvPr>
          <p:cNvSpPr txBox="1">
            <a:spLocks/>
          </p:cNvSpPr>
          <p:nvPr/>
        </p:nvSpPr>
        <p:spPr>
          <a:xfrm>
            <a:off x="1214750" y="5658799"/>
            <a:ext cx="10378774" cy="767800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>
                <a:solidFill>
                  <a:schemeClr val="tx1"/>
                </a:solidFill>
              </a:rPr>
              <a:t>Experiencing population falls in key working age demographics (e.g. 20-50 years across certain areas (e.g. </a:t>
            </a:r>
            <a:r>
              <a:rPr lang="en-GB" sz="2400" err="1">
                <a:solidFill>
                  <a:schemeClr val="tx1"/>
                </a:solidFill>
              </a:rPr>
              <a:t>Benalla</a:t>
            </a:r>
            <a:r>
              <a:rPr lang="en-GB" sz="2400">
                <a:solidFill>
                  <a:schemeClr val="tx1"/>
                </a:solidFill>
              </a:rPr>
              <a:t>, Campaspe)</a:t>
            </a:r>
          </a:p>
          <a:p>
            <a:pPr lvl="0"/>
            <a:endParaRPr lang="en-GB" sz="2800" i="1">
              <a:solidFill>
                <a:schemeClr val="tx1"/>
              </a:solidFill>
            </a:endParaRPr>
          </a:p>
          <a:p>
            <a:pPr lvl="0"/>
            <a:endParaRPr lang="en-GB" sz="2800" b="1" i="1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AU" sz="2400">
              <a:solidFill>
                <a:schemeClr val="tx1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2DCC85C-63E6-499A-B232-FEF4D0ED01B4}"/>
              </a:ext>
            </a:extLst>
          </p:cNvPr>
          <p:cNvSpPr txBox="1">
            <a:spLocks/>
          </p:cNvSpPr>
          <p:nvPr/>
        </p:nvSpPr>
        <p:spPr>
          <a:xfrm>
            <a:off x="1214749" y="6397376"/>
            <a:ext cx="10508678" cy="767800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>
                <a:solidFill>
                  <a:schemeClr val="tx1"/>
                </a:solidFill>
              </a:rPr>
              <a:t>Other LGAs have high proportions of children and young people (e.g. Shepparton)</a:t>
            </a:r>
          </a:p>
          <a:p>
            <a:pPr lvl="0"/>
            <a:endParaRPr lang="en-GB" sz="2800" i="1">
              <a:solidFill>
                <a:schemeClr val="tx1"/>
              </a:solidFill>
            </a:endParaRPr>
          </a:p>
          <a:p>
            <a:pPr lvl="0"/>
            <a:endParaRPr lang="en-GB" sz="2800" b="1" i="1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AU" sz="240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2296AB-CE85-48C9-897E-86B00E49006C}"/>
              </a:ext>
            </a:extLst>
          </p:cNvPr>
          <p:cNvSpPr txBox="1"/>
          <p:nvPr/>
        </p:nvSpPr>
        <p:spPr>
          <a:xfrm>
            <a:off x="8436508" y="5079258"/>
            <a:ext cx="3157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/>
              <a:t>Source: Victoria in Future 2019</a:t>
            </a:r>
          </a:p>
        </p:txBody>
      </p:sp>
    </p:spTree>
    <p:extLst>
      <p:ext uri="{BB962C8B-B14F-4D97-AF65-F5344CB8AC3E}">
        <p14:creationId xmlns:p14="http://schemas.microsoft.com/office/powerpoint/2010/main" val="1933442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map&#10;&#10;Description automatically generated">
            <a:extLst>
              <a:ext uri="{FF2B5EF4-FFF2-40B4-BE49-F238E27FC236}">
                <a16:creationId xmlns:a16="http://schemas.microsoft.com/office/drawing/2014/main" id="{51FAF023-7B20-48E6-9005-743631E20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645" y="26819"/>
            <a:ext cx="9351168" cy="684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16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BE342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US" sz="3200" b="1"/>
              <a:t>Proportion of workforce by industry aged over 55 years, 2016</a:t>
            </a:r>
            <a:endParaRPr lang="en-AU" sz="3200" b="1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00F4D3-1ED4-4ECF-8D6C-3856CCBC70F9}"/>
              </a:ext>
            </a:extLst>
          </p:cNvPr>
          <p:cNvSpPr txBox="1">
            <a:spLocks/>
          </p:cNvSpPr>
          <p:nvPr/>
        </p:nvSpPr>
        <p:spPr>
          <a:xfrm>
            <a:off x="972764" y="1923190"/>
            <a:ext cx="10246471" cy="4813365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61A1"/>
              </a:buClr>
              <a:buSzTx/>
              <a:buFont typeface="Wingdings 2" pitchFamily="18" charset="2"/>
              <a:buChar char=""/>
              <a:tabLst/>
              <a:defRPr/>
            </a:pPr>
            <a:endParaRPr kumimoji="0" lang="en-AU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9C48DF4-4CE8-4241-B832-A02685646B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8029014"/>
              </p:ext>
            </p:extLst>
          </p:nvPr>
        </p:nvGraphicFramePr>
        <p:xfrm>
          <a:off x="1539732" y="1597977"/>
          <a:ext cx="8371184" cy="5260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BAC81D34-2320-423D-8351-459B3B0A2840}"/>
                  </a:ext>
                </a:extLst>
              </p14:cNvPr>
              <p14:cNvContentPartPr/>
              <p14:nvPr/>
            </p14:nvContentPartPr>
            <p14:xfrm>
              <a:off x="-886126" y="3024388"/>
              <a:ext cx="360" cy="1476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BAC81D34-2320-423D-8351-459B3B0A284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92246" y="3018268"/>
                <a:ext cx="12600" cy="270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C9FDA775-4951-4F62-A19D-FDC706187B31}"/>
              </a:ext>
            </a:extLst>
          </p:cNvPr>
          <p:cNvSpPr/>
          <p:nvPr/>
        </p:nvSpPr>
        <p:spPr>
          <a:xfrm>
            <a:off x="2031101" y="1691171"/>
            <a:ext cx="1205713" cy="1060057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10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275BAD4-C875-4B37-A7E6-4848A2F6CC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0710389"/>
              </p:ext>
            </p:extLst>
          </p:nvPr>
        </p:nvGraphicFramePr>
        <p:xfrm>
          <a:off x="0" y="0"/>
          <a:ext cx="12117445" cy="6811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9095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BE342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US" sz="4000" b="1"/>
              <a:t>Population by age cohort, 2016</a:t>
            </a:r>
            <a:endParaRPr lang="en-AU" sz="4000" b="1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00F4D3-1ED4-4ECF-8D6C-3856CCBC70F9}"/>
              </a:ext>
            </a:extLst>
          </p:cNvPr>
          <p:cNvSpPr txBox="1">
            <a:spLocks/>
          </p:cNvSpPr>
          <p:nvPr/>
        </p:nvSpPr>
        <p:spPr>
          <a:xfrm>
            <a:off x="972764" y="1923190"/>
            <a:ext cx="10246471" cy="4813365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61A1"/>
              </a:buClr>
              <a:buSzTx/>
              <a:buFont typeface="Wingdings 2" pitchFamily="18" charset="2"/>
              <a:buChar char=""/>
              <a:tabLst/>
              <a:defRPr/>
            </a:pPr>
            <a:endParaRPr kumimoji="0" lang="en-AU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BAC81D34-2320-423D-8351-459B3B0A2840}"/>
                  </a:ext>
                </a:extLst>
              </p14:cNvPr>
              <p14:cNvContentPartPr/>
              <p14:nvPr/>
            </p14:nvContentPartPr>
            <p14:xfrm>
              <a:off x="-886126" y="3024388"/>
              <a:ext cx="360" cy="1476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BAC81D34-2320-423D-8351-459B3B0A284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892246" y="3018268"/>
                <a:ext cx="12600" cy="27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414BE1B-E6EB-48C0-AF97-FF3501F84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4765001"/>
              </p:ext>
            </p:extLst>
          </p:nvPr>
        </p:nvGraphicFramePr>
        <p:xfrm>
          <a:off x="2468070" y="1739788"/>
          <a:ext cx="7608259" cy="5073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38199FD-FE6C-463E-8A1F-19063D78F6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111890"/>
              </p:ext>
            </p:extLst>
          </p:nvPr>
        </p:nvGraphicFramePr>
        <p:xfrm>
          <a:off x="2620470" y="1892188"/>
          <a:ext cx="7608259" cy="5073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968937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D6E10FE5-871A-4004-85F5-AE87E1280C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835576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941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sz="3600" b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The rural Victorian workforce is characterised by …</a:t>
            </a:r>
            <a:endParaRPr lang="en-AU" sz="3600" b="1">
              <a:solidFill>
                <a:schemeClr val="bg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00F4D3-1ED4-4ECF-8D6C-3856CCBC70F9}"/>
              </a:ext>
            </a:extLst>
          </p:cNvPr>
          <p:cNvSpPr txBox="1">
            <a:spLocks/>
          </p:cNvSpPr>
          <p:nvPr/>
        </p:nvSpPr>
        <p:spPr>
          <a:xfrm>
            <a:off x="996978" y="2397077"/>
            <a:ext cx="10198044" cy="3509814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800">
                <a:solidFill>
                  <a:schemeClr val="tx1"/>
                </a:solidFill>
              </a:rPr>
              <a:t>An ageing workforce</a:t>
            </a:r>
          </a:p>
          <a:p>
            <a:pPr lvl="0"/>
            <a:endParaRPr lang="en-GB" sz="1600">
              <a:solidFill>
                <a:schemeClr val="tx1"/>
              </a:solidFill>
            </a:endParaRPr>
          </a:p>
          <a:p>
            <a:pPr lvl="0"/>
            <a:r>
              <a:rPr lang="en-GB" sz="2800">
                <a:solidFill>
                  <a:schemeClr val="tx1"/>
                </a:solidFill>
              </a:rPr>
              <a:t>Less qualified than its metropolitan and regional city counterparts</a:t>
            </a:r>
          </a:p>
          <a:p>
            <a:pPr lvl="0"/>
            <a:endParaRPr lang="en-GB" sz="1600">
              <a:solidFill>
                <a:schemeClr val="tx1"/>
              </a:solidFill>
            </a:endParaRPr>
          </a:p>
          <a:p>
            <a:pPr lvl="0"/>
            <a:r>
              <a:rPr lang="en-GB" sz="2800">
                <a:solidFill>
                  <a:schemeClr val="tx1"/>
                </a:solidFill>
              </a:rPr>
              <a:t>Has difficulty responding to demand created for new investment, business and employment opportunities due to skilled worker shortages</a:t>
            </a:r>
          </a:p>
          <a:p>
            <a:pPr lvl="0"/>
            <a:endParaRPr lang="en-GB" sz="2800" i="1">
              <a:solidFill>
                <a:schemeClr val="tx1"/>
              </a:solidFill>
            </a:endParaRPr>
          </a:p>
          <a:p>
            <a:pPr lvl="0"/>
            <a:endParaRPr lang="en-GB" sz="2400">
              <a:solidFill>
                <a:schemeClr val="tx1"/>
              </a:solidFill>
            </a:endParaRPr>
          </a:p>
          <a:p>
            <a:pPr lvl="0"/>
            <a:endParaRPr lang="en-AU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85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-3835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The economy, workforce and population of rural Victoria means that …</a:t>
            </a:r>
            <a:endParaRPr lang="en-AU" b="1">
              <a:solidFill>
                <a:schemeClr val="bg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94FD2A-F949-4E08-AA95-AA5D64554B25}"/>
              </a:ext>
            </a:extLst>
          </p:cNvPr>
          <p:cNvSpPr/>
          <p:nvPr/>
        </p:nvSpPr>
        <p:spPr>
          <a:xfrm>
            <a:off x="376518" y="1996067"/>
            <a:ext cx="11069318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GB" sz="2400"/>
              <a:t>It is not currently reaching its economic potential due to skills shortages and gaps, lost investment opportunities</a:t>
            </a:r>
          </a:p>
          <a:p>
            <a:pPr marL="182880" indent="-18288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GB" sz="2400"/>
              <a:t>It experiences difficulties in achieving economies of scale and critical mass, and this affects services delivery across both private and public sectors (e.g. supermarkets, banking, education)</a:t>
            </a:r>
          </a:p>
          <a:p>
            <a:pPr marL="182880" indent="-18288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GB" sz="2400"/>
              <a:t>This impacts on services for liveability in rural Victoria, but also presents opportunities (e.g. growing the health and aged care sector)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/>
          </a:p>
          <a:p>
            <a:r>
              <a:rPr lang="en-US" sz="2800" b="1" i="1"/>
              <a:t>RCV needs  to have a very targeted approach on health and education advocacy that will deliver the dual benefits of economic growth and improved services delivery for rural communities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 i="1"/>
          </a:p>
        </p:txBody>
      </p:sp>
    </p:spTree>
    <p:extLst>
      <p:ext uri="{BB962C8B-B14F-4D97-AF65-F5344CB8AC3E}">
        <p14:creationId xmlns:p14="http://schemas.microsoft.com/office/powerpoint/2010/main" val="4218310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Advocacy objectives</a:t>
            </a:r>
            <a:endParaRPr lang="en-AU" b="1">
              <a:solidFill>
                <a:schemeClr val="bg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94FD2A-F949-4E08-AA95-AA5D64554B25}"/>
              </a:ext>
            </a:extLst>
          </p:cNvPr>
          <p:cNvSpPr/>
          <p:nvPr/>
        </p:nvSpPr>
        <p:spPr>
          <a:xfrm>
            <a:off x="478970" y="1996067"/>
            <a:ext cx="10966865" cy="481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600"/>
              </a:spcAft>
              <a:buClr>
                <a:srgbClr val="0061A1"/>
              </a:buClr>
              <a:buFont typeface="+mj-lt"/>
              <a:buAutoNum type="arabicPeriod"/>
            </a:pPr>
            <a:r>
              <a:rPr lang="en-GB" sz="2400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RCV will establish informal partnerships with industry associations, large employers, government departments/agencies covering health, education, transport and economic development organisations</a:t>
            </a:r>
            <a:endParaRPr lang="en-AU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Clr>
                <a:srgbClr val="0061A1"/>
              </a:buClr>
              <a:buFont typeface="+mj-lt"/>
              <a:buAutoNum type="arabicPeriod"/>
            </a:pPr>
            <a:r>
              <a:rPr lang="en-GB" sz="2400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RCV will develop a frequent media and social media voice promoting the benefits of increased funding to rural Victoria</a:t>
            </a:r>
            <a:endParaRPr lang="en-AU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Clr>
                <a:srgbClr val="0061A1"/>
              </a:buClr>
              <a:buFont typeface="+mj-lt"/>
              <a:buAutoNum type="arabicPeriod"/>
            </a:pPr>
            <a:r>
              <a:rPr lang="en-GB" sz="2400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RCV will commission research to identify programs and initiatives that can be funded by the Victorian and Federal governments.</a:t>
            </a:r>
            <a:endParaRPr lang="en-AU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/>
          </a:p>
          <a:p>
            <a:pPr marL="457200" indent="-228600">
              <a:lnSpc>
                <a:spcPct val="115000"/>
              </a:lnSpc>
              <a:spcAft>
                <a:spcPts val="600"/>
              </a:spcAft>
            </a:pPr>
            <a:r>
              <a:rPr lang="en-GB" sz="3600" b="1" i="1"/>
              <a:t>	</a:t>
            </a:r>
            <a:endParaRPr lang="en-US" sz="2800" b="1" i="1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 i="1"/>
          </a:p>
        </p:txBody>
      </p:sp>
    </p:spTree>
    <p:extLst>
      <p:ext uri="{BB962C8B-B14F-4D97-AF65-F5344CB8AC3E}">
        <p14:creationId xmlns:p14="http://schemas.microsoft.com/office/powerpoint/2010/main" val="1303934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-3835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BE34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b="1">
                <a:solidFill>
                  <a:schemeClr val="bg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this means…</a:t>
            </a:r>
            <a:endParaRPr lang="en-AU" sz="3600" b="1">
              <a:solidFill>
                <a:schemeClr val="bg1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4A95C7-3CFE-4118-83AD-2B5FD22844F4}"/>
              </a:ext>
            </a:extLst>
          </p:cNvPr>
          <p:cNvSpPr/>
          <p:nvPr/>
        </p:nvSpPr>
        <p:spPr>
          <a:xfrm>
            <a:off x="167951" y="1499572"/>
            <a:ext cx="11856098" cy="5143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600"/>
              </a:spcAft>
              <a:buClr>
                <a:srgbClr val="0061A1"/>
              </a:buClr>
              <a:buFont typeface="Symbol" panose="05050102010706020507" pitchFamily="18" charset="2"/>
              <a:buChar char=""/>
            </a:pPr>
            <a:r>
              <a:rPr lang="en-GB" b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Strategic Communications:</a:t>
            </a:r>
            <a:r>
              <a:rPr lang="en-GB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range of activities promoting awareness of problems and benefits through integrated use of social/media, events, launches, forums etc</a:t>
            </a:r>
            <a:endParaRPr lang="en-AU" sz="1400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Clr>
                <a:srgbClr val="0061A1"/>
              </a:buClr>
              <a:buFont typeface="Symbol" panose="05050102010706020507" pitchFamily="18" charset="2"/>
              <a:buChar char=""/>
            </a:pPr>
            <a:r>
              <a:rPr lang="en-GB" b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Partnerships: </a:t>
            </a:r>
            <a:r>
              <a:rPr lang="en-GB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developing fit for purpose relationships supporting research efforts that may involve funding, design collaboration, delegations, knowledge sharing and communications across the areas of</a:t>
            </a:r>
            <a:endParaRPr lang="en-AU" sz="1400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15000"/>
              </a:lnSpc>
              <a:spcAft>
                <a:spcPts val="600"/>
              </a:spcAft>
              <a:buFont typeface="Gill Sans MT" panose="020B0502020104020203" pitchFamily="34" charset="0"/>
              <a:buChar char="-"/>
            </a:pPr>
            <a:r>
              <a:rPr lang="en-GB" i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endParaRPr lang="en-AU" sz="1400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15000"/>
              </a:lnSpc>
              <a:spcAft>
                <a:spcPts val="600"/>
              </a:spcAft>
              <a:buFont typeface="Gill Sans MT" panose="020B0502020104020203" pitchFamily="34" charset="0"/>
              <a:buChar char="-"/>
            </a:pPr>
            <a:r>
              <a:rPr lang="en-GB" i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Transport</a:t>
            </a:r>
            <a:endParaRPr lang="en-GB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15000"/>
              </a:lnSpc>
              <a:spcAft>
                <a:spcPts val="600"/>
              </a:spcAft>
              <a:buFont typeface="Gill Sans MT" panose="020B0502020104020203" pitchFamily="34" charset="0"/>
              <a:buChar char="-"/>
            </a:pPr>
            <a:r>
              <a:rPr lang="en-GB" i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  <a:endParaRPr lang="en-AU" sz="1400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15000"/>
              </a:lnSpc>
              <a:spcAft>
                <a:spcPts val="600"/>
              </a:spcAft>
              <a:buFont typeface="Gill Sans MT" panose="020B0502020104020203" pitchFamily="34" charset="0"/>
              <a:buChar char="-"/>
            </a:pPr>
            <a:r>
              <a:rPr lang="en-GB" i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Economic Development</a:t>
            </a:r>
            <a:endParaRPr lang="en-AU" sz="1400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15000"/>
              </a:lnSpc>
              <a:spcAft>
                <a:spcPts val="600"/>
              </a:spcAft>
              <a:buFont typeface="Gill Sans MT" panose="020B0502020104020203" pitchFamily="34" charset="0"/>
              <a:buChar char="-"/>
            </a:pPr>
            <a:r>
              <a:rPr lang="en-GB" i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Disadvantage</a:t>
            </a:r>
            <a:endParaRPr lang="en-AU" sz="1400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Clr>
                <a:srgbClr val="0061A1"/>
              </a:buClr>
              <a:buFont typeface="Symbol" panose="05050102010706020507" pitchFamily="18" charset="2"/>
              <a:buChar char=""/>
            </a:pPr>
            <a:r>
              <a:rPr lang="en-GB" b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Research:</a:t>
            </a:r>
            <a:r>
              <a:rPr lang="en-GB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conducting smaller research projects using pilot studies and case study methodology that highlight local/regional problems that can be applied across rural Victoria</a:t>
            </a:r>
            <a:r>
              <a:rPr lang="en-GB" b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AU" sz="1400">
              <a:solidFill>
                <a:srgbClr val="262626"/>
              </a:solidFill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600"/>
              </a:spcAft>
              <a:buClr>
                <a:srgbClr val="0061A1"/>
              </a:buClr>
              <a:buFont typeface="Symbol" panose="05050102010706020507" pitchFamily="18" charset="2"/>
              <a:buChar char=""/>
            </a:pPr>
            <a:r>
              <a:rPr lang="en-GB" b="1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Advocacy:</a:t>
            </a:r>
            <a:r>
              <a:rPr lang="en-GB">
                <a:solidFill>
                  <a:srgbClr val="262626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integrated with the activities described above, there will be direct engagement with MPs and public servants (with a strong emphasis on asking for an action to occur) and participation in consultation processes (forums and submissions).</a:t>
            </a:r>
            <a:endParaRPr lang="en-AU" sz="1400">
              <a:solidFill>
                <a:srgbClr val="262626"/>
              </a:solidFill>
              <a:effectLst/>
              <a:latin typeface="Gill Sans MT" panose="020B05020201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72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-3835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BE342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Advocacy goals</a:t>
            </a:r>
            <a:endParaRPr lang="en-AU" b="1">
              <a:solidFill>
                <a:schemeClr val="bg1"/>
              </a:solidFill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94FD2A-F949-4E08-AA95-AA5D64554B25}"/>
              </a:ext>
            </a:extLst>
          </p:cNvPr>
          <p:cNvSpPr/>
          <p:nvPr/>
        </p:nvSpPr>
        <p:spPr>
          <a:xfrm>
            <a:off x="376518" y="1996067"/>
            <a:ext cx="11069318" cy="267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RCV will increase Victorian and Federal Government investment in rural Victoria</a:t>
            </a:r>
            <a:endParaRPr kumimoji="0" lang="en-AU" sz="36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1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5971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Victorian State Government election result</a:t>
            </a:r>
            <a:endParaRPr lang="en-AU" b="1">
              <a:solidFill>
                <a:schemeClr val="bg1"/>
              </a:solidFill>
            </a:endParaRPr>
          </a:p>
        </p:txBody>
      </p:sp>
      <p:pic>
        <p:nvPicPr>
          <p:cNvPr id="3" name="Picture 2" descr="A picture containing text, map, drawing&#10;&#10;Description automatically generated">
            <a:extLst>
              <a:ext uri="{FF2B5EF4-FFF2-40B4-BE49-F238E27FC236}">
                <a16:creationId xmlns:a16="http://schemas.microsoft.com/office/drawing/2014/main" id="{C8CAE5A7-C1C1-432F-BAEA-21685E0F5D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7" t="-2660" r="11343" b="1"/>
          <a:stretch/>
        </p:blipFill>
        <p:spPr>
          <a:xfrm>
            <a:off x="2497495" y="1405812"/>
            <a:ext cx="7197011" cy="532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0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Federal election result</a:t>
            </a:r>
            <a:endParaRPr lang="en-AU" b="1">
              <a:solidFill>
                <a:schemeClr val="bg1"/>
              </a:solidFill>
            </a:endParaRPr>
          </a:p>
        </p:txBody>
      </p:sp>
      <p:pic>
        <p:nvPicPr>
          <p:cNvPr id="3" name="Picture 2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7B2555CA-3D2D-4812-9FCF-FFD7008CED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4" r="12821" b="5485"/>
          <a:stretch/>
        </p:blipFill>
        <p:spPr>
          <a:xfrm>
            <a:off x="2420858" y="1563330"/>
            <a:ext cx="7472638" cy="529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11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Timeline…</a:t>
            </a:r>
            <a:endParaRPr lang="en-AU" b="1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E33E0B-0330-4CCF-84A1-04A3CC77C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26" y="1563330"/>
            <a:ext cx="10725976" cy="521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32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sz="3600" b="1">
                <a:solidFill>
                  <a:schemeClr val="bg1"/>
                </a:solidFill>
                <a:latin typeface="Gill Sans MT" panose="020B0502020104020203" pitchFamily="34" charset="0"/>
              </a:rPr>
              <a:t>RCV commissioned research reports on…</a:t>
            </a:r>
            <a:endParaRPr lang="en-AU" sz="3600" b="1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00F4D3-1ED4-4ECF-8D6C-3856CCBC70F9}"/>
              </a:ext>
            </a:extLst>
          </p:cNvPr>
          <p:cNvSpPr txBox="1">
            <a:spLocks/>
          </p:cNvSpPr>
          <p:nvPr/>
        </p:nvSpPr>
        <p:spPr>
          <a:xfrm>
            <a:off x="972764" y="1923190"/>
            <a:ext cx="10246471" cy="4813365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400" b="1" i="1">
                <a:solidFill>
                  <a:schemeClr val="tx1"/>
                </a:solidFill>
              </a:rPr>
              <a:t>Rural economy</a:t>
            </a:r>
          </a:p>
          <a:p>
            <a:pPr lvl="1"/>
            <a:r>
              <a:rPr lang="en-GB" sz="2000" i="1">
                <a:solidFill>
                  <a:schemeClr val="tx1"/>
                </a:solidFill>
              </a:rPr>
              <a:t>RCV Investment Attraction Program – Phase One and Two (March – August 2019) Economic Impact Assessment of the Creation and Retention of Rural Jobs (January 2019)</a:t>
            </a:r>
            <a:endParaRPr lang="en-GB" sz="2000">
              <a:solidFill>
                <a:schemeClr val="tx1"/>
              </a:solidFill>
            </a:endParaRPr>
          </a:p>
          <a:p>
            <a:pPr lvl="0"/>
            <a:r>
              <a:rPr lang="en-GB" sz="2400" b="1" i="1">
                <a:solidFill>
                  <a:schemeClr val="tx1"/>
                </a:solidFill>
              </a:rPr>
              <a:t>Rural workforce</a:t>
            </a:r>
          </a:p>
          <a:p>
            <a:pPr lvl="1"/>
            <a:r>
              <a:rPr lang="en-GB" sz="2000" i="1">
                <a:solidFill>
                  <a:schemeClr val="tx1"/>
                </a:solidFill>
              </a:rPr>
              <a:t>The Rural Workforce Development Plan (July 2018)</a:t>
            </a:r>
          </a:p>
          <a:p>
            <a:pPr lvl="0"/>
            <a:r>
              <a:rPr lang="en-GB" sz="2400">
                <a:solidFill>
                  <a:schemeClr val="tx1"/>
                </a:solidFill>
              </a:rPr>
              <a:t> </a:t>
            </a:r>
            <a:r>
              <a:rPr lang="en-GB" sz="2400" b="1" i="1">
                <a:solidFill>
                  <a:schemeClr val="tx1"/>
                </a:solidFill>
              </a:rPr>
              <a:t>Rural population</a:t>
            </a:r>
          </a:p>
          <a:p>
            <a:pPr lvl="1"/>
            <a:r>
              <a:rPr lang="en-GB" sz="2000" i="1">
                <a:solidFill>
                  <a:schemeClr val="tx1"/>
                </a:solidFill>
              </a:rPr>
              <a:t>Population Attraction and Retention Strategies for Rural Victorian Communities (July 2017) </a:t>
            </a:r>
          </a:p>
          <a:p>
            <a:pPr lvl="1"/>
            <a:r>
              <a:rPr lang="en-GB" sz="2000" i="1">
                <a:solidFill>
                  <a:schemeClr val="tx1"/>
                </a:solidFill>
              </a:rPr>
              <a:t>Population Growth in Rural Victoria – Opportunities and Actions (July 2018)</a:t>
            </a:r>
          </a:p>
          <a:p>
            <a:pPr lvl="0"/>
            <a:r>
              <a:rPr lang="en-GB" sz="2400" b="1" i="1">
                <a:solidFill>
                  <a:schemeClr val="tx1"/>
                </a:solidFill>
              </a:rPr>
              <a:t>Rural liveability and services</a:t>
            </a:r>
          </a:p>
          <a:p>
            <a:pPr lvl="1"/>
            <a:r>
              <a:rPr lang="en-GB" sz="2000" i="1">
                <a:solidFill>
                  <a:schemeClr val="tx1"/>
                </a:solidFill>
              </a:rPr>
              <a:t>Services for Rural Liveability (August 2019)</a:t>
            </a:r>
          </a:p>
          <a:p>
            <a:pPr lvl="1"/>
            <a:r>
              <a:rPr lang="en-GB" sz="2000" i="1">
                <a:solidFill>
                  <a:schemeClr val="tx1"/>
                </a:solidFill>
              </a:rPr>
              <a:t>Older Persons Services and Accommodation (August 2019)</a:t>
            </a:r>
          </a:p>
          <a:p>
            <a:pPr lvl="0"/>
            <a:endParaRPr lang="en-GB" sz="2400">
              <a:solidFill>
                <a:schemeClr val="tx1"/>
              </a:solidFill>
            </a:endParaRPr>
          </a:p>
          <a:p>
            <a:pPr lvl="0"/>
            <a:endParaRPr lang="en-AU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18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Gill Sans MT" panose="020B0502020104020203" pitchFamily="34" charset="0"/>
              </a:rPr>
              <a:t>Employment by industry, rural Victoria – 2001-2016</a:t>
            </a:r>
            <a:r>
              <a:rPr lang="en-GB" sz="3600" b="1">
                <a:solidFill>
                  <a:schemeClr val="bg1"/>
                </a:solidFill>
                <a:latin typeface="Gill Sans MT" panose="020B0502020104020203" pitchFamily="34" charset="0"/>
              </a:rPr>
              <a:t> </a:t>
            </a:r>
            <a:endParaRPr lang="en-AU" sz="3600" b="1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A4710FF-BF95-44AE-80E9-BE89C1353442}"/>
              </a:ext>
            </a:extLst>
          </p:cNvPr>
          <p:cNvGraphicFramePr/>
          <p:nvPr/>
        </p:nvGraphicFramePr>
        <p:xfrm>
          <a:off x="1822900" y="1640021"/>
          <a:ext cx="8748744" cy="5210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01FB9EF5-D011-4C36-B3FC-967DEBC1C448}"/>
              </a:ext>
            </a:extLst>
          </p:cNvPr>
          <p:cNvSpPr/>
          <p:nvPr/>
        </p:nvSpPr>
        <p:spPr>
          <a:xfrm>
            <a:off x="2426954" y="1640021"/>
            <a:ext cx="1083600" cy="1030351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585FAA7-7F14-4D9C-A5E1-8F5576C37681}"/>
              </a:ext>
            </a:extLst>
          </p:cNvPr>
          <p:cNvSpPr/>
          <p:nvPr/>
        </p:nvSpPr>
        <p:spPr>
          <a:xfrm>
            <a:off x="8480453" y="2128205"/>
            <a:ext cx="1820708" cy="1586039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03644167-A69E-4E46-A25C-598C28CF7CC3}"/>
                  </a:ext>
                </a:extLst>
              </p14:cNvPr>
              <p14:cNvContentPartPr/>
              <p14:nvPr/>
            </p14:nvContentPartPr>
            <p14:xfrm>
              <a:off x="-995747" y="3543983"/>
              <a:ext cx="360" cy="3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03644167-A69E-4E46-A25C-598C28CF7CC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013747" y="343598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6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CBC3DBBC-C505-437B-B67C-6AC7E9299A62}"/>
                  </a:ext>
                </a:extLst>
              </p14:cNvPr>
              <p14:cNvContentPartPr/>
              <p14:nvPr/>
            </p14:nvContentPartPr>
            <p14:xfrm>
              <a:off x="-1238387" y="218303"/>
              <a:ext cx="360" cy="36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CBC3DBBC-C505-437B-B67C-6AC7E9299A6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1256387" y="11030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8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60D40BF5-FADD-477E-ACB2-308843EA70B5}"/>
                  </a:ext>
                </a:extLst>
              </p14:cNvPr>
              <p14:cNvContentPartPr/>
              <p14:nvPr/>
            </p14:nvContentPartPr>
            <p14:xfrm>
              <a:off x="7509253" y="1326743"/>
              <a:ext cx="360" cy="36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60D40BF5-FADD-477E-ACB2-308843EA70B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91253" y="1218743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10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FE47AD90-C899-4D6E-9D18-A7029C8DFB92}"/>
                  </a:ext>
                </a:extLst>
              </p14:cNvPr>
              <p14:cNvContentPartPr/>
              <p14:nvPr/>
            </p14:nvContentPartPr>
            <p14:xfrm>
              <a:off x="3268813" y="6627023"/>
              <a:ext cx="360" cy="360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FE47AD90-C899-4D6E-9D18-A7029C8DFB9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50813" y="6519023"/>
                <a:ext cx="36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3595B9C0-A4EF-474C-9CFE-472D5AB76FA0}"/>
              </a:ext>
            </a:extLst>
          </p:cNvPr>
          <p:cNvSpPr/>
          <p:nvPr/>
        </p:nvSpPr>
        <p:spPr>
          <a:xfrm>
            <a:off x="972764" y="1923190"/>
            <a:ext cx="10246471" cy="4813365"/>
          </a:xfrm>
          <a:prstGeom prst="rect">
            <a:avLst/>
          </a:prstGeom>
        </p:spPr>
        <p:txBody>
          <a:bodyPr wrap="none" rtlCol="0" anchor="ctr" anchorCtr="1"/>
          <a:lstStyle/>
          <a:p>
            <a:pPr algn="ctr"/>
            <a:r>
              <a:rPr lang="en-AU">
                <a:solidFill>
                  <a:srgbClr val="849398"/>
                </a:solidFill>
              </a:rPr>
              <a:t>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2D315FC7-97C4-4BF8-8345-6E57297B2295}"/>
                  </a:ext>
                </a:extLst>
              </p14:cNvPr>
              <p14:cNvContentPartPr/>
              <p14:nvPr/>
            </p14:nvContentPartPr>
            <p14:xfrm>
              <a:off x="-914747" y="1868903"/>
              <a:ext cx="360" cy="36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2D315FC7-97C4-4BF8-8345-6E57297B229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-923747" y="1859903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2286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8EF9AC9-4F36-4727-AC3B-04611393A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9480071"/>
              </p:ext>
            </p:extLst>
          </p:nvPr>
        </p:nvGraphicFramePr>
        <p:xfrm>
          <a:off x="1230165" y="0"/>
          <a:ext cx="10545202" cy="6850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0674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6F6E028-21E8-4AAB-91A8-79D9E5E63951}"/>
              </a:ext>
            </a:extLst>
          </p:cNvPr>
          <p:cNvSpPr/>
          <p:nvPr/>
        </p:nvSpPr>
        <p:spPr>
          <a:xfrm>
            <a:off x="0" y="0"/>
            <a:ext cx="12192000" cy="1563330"/>
          </a:xfrm>
          <a:prstGeom prst="rect">
            <a:avLst/>
          </a:prstGeom>
          <a:solidFill>
            <a:srgbClr val="3E8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E342C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E57EBFC-D9BE-4628-8837-2E4679A083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56333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sz="3600" b="1">
                <a:solidFill>
                  <a:schemeClr val="bg1"/>
                </a:solidFill>
                <a:latin typeface="Gill Sans MT" panose="020B0502020104020203" pitchFamily="34" charset="0"/>
              </a:rPr>
              <a:t>The rural Victorian economy</a:t>
            </a:r>
            <a:r>
              <a:rPr lang="en-GB" sz="3600" b="1" i="1">
                <a:solidFill>
                  <a:schemeClr val="bg1"/>
                </a:solidFill>
                <a:latin typeface="Gill Sans MT" panose="020B0502020104020203" pitchFamily="34" charset="0"/>
              </a:rPr>
              <a:t> </a:t>
            </a:r>
            <a:r>
              <a:rPr lang="en-GB" sz="3600" b="1">
                <a:solidFill>
                  <a:schemeClr val="bg1"/>
                </a:solidFill>
                <a:latin typeface="Gill Sans MT" panose="020B0502020104020203" pitchFamily="34" charset="0"/>
              </a:rPr>
              <a:t>is marked by …</a:t>
            </a:r>
            <a:endParaRPr lang="en-AU" sz="3600" b="1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00F4D3-1ED4-4ECF-8D6C-3856CCBC70F9}"/>
              </a:ext>
            </a:extLst>
          </p:cNvPr>
          <p:cNvSpPr txBox="1">
            <a:spLocks/>
          </p:cNvSpPr>
          <p:nvPr/>
        </p:nvSpPr>
        <p:spPr>
          <a:xfrm>
            <a:off x="972764" y="1923190"/>
            <a:ext cx="10246471" cy="4813365"/>
          </a:xfrm>
          <a:prstGeom prst="rect">
            <a:avLst/>
          </a:prstGeom>
        </p:spPr>
        <p:txBody>
          <a:bodyPr anchor="t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2800">
                <a:solidFill>
                  <a:schemeClr val="tx1"/>
                </a:solidFill>
              </a:rPr>
              <a:t>High levels of government services employment (</a:t>
            </a:r>
            <a:r>
              <a:rPr lang="en-GB" sz="2800" err="1">
                <a:solidFill>
                  <a:schemeClr val="tx1"/>
                </a:solidFill>
              </a:rPr>
              <a:t>e.g</a:t>
            </a:r>
            <a:r>
              <a:rPr lang="en-GB" sz="2800">
                <a:solidFill>
                  <a:schemeClr val="tx1"/>
                </a:solidFill>
              </a:rPr>
              <a:t> health and education</a:t>
            </a:r>
          </a:p>
          <a:p>
            <a:pPr lvl="0"/>
            <a:endParaRPr lang="en-GB" sz="1600">
              <a:solidFill>
                <a:schemeClr val="tx1"/>
              </a:solidFill>
            </a:endParaRPr>
          </a:p>
          <a:p>
            <a:pPr lvl="0"/>
            <a:r>
              <a:rPr lang="en-GB" sz="2800">
                <a:solidFill>
                  <a:schemeClr val="tx1"/>
                </a:solidFill>
              </a:rPr>
              <a:t>A high level of agriculture employment and activity, which has grown in recent years</a:t>
            </a:r>
          </a:p>
          <a:p>
            <a:pPr lvl="0"/>
            <a:endParaRPr lang="en-GB" sz="1600">
              <a:solidFill>
                <a:schemeClr val="tx1"/>
              </a:solidFill>
            </a:endParaRPr>
          </a:p>
          <a:p>
            <a:pPr lvl="0"/>
            <a:r>
              <a:rPr lang="en-GB" sz="2800">
                <a:solidFill>
                  <a:schemeClr val="tx1"/>
                </a:solidFill>
              </a:rPr>
              <a:t>Stalling levels of employment across the previously strong industries of manufacturing and retail trade</a:t>
            </a:r>
          </a:p>
          <a:p>
            <a:pPr lvl="0"/>
            <a:endParaRPr lang="en-GB" sz="1600" i="1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GB" sz="2800" b="1" i="1">
                <a:solidFill>
                  <a:schemeClr val="tx1"/>
                </a:solidFill>
              </a:rPr>
              <a:t>Overall employment in rural Victoria grew between 2011 to 2016, reversing declines over 2001-2011</a:t>
            </a:r>
          </a:p>
          <a:p>
            <a:pPr lvl="0"/>
            <a:endParaRPr lang="en-GB" sz="2400">
              <a:solidFill>
                <a:schemeClr val="tx1"/>
              </a:solidFill>
            </a:endParaRPr>
          </a:p>
          <a:p>
            <a:pPr lvl="0"/>
            <a:endParaRPr lang="en-AU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84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rame">
  <a:themeElements>
    <a:clrScheme name="The Agenda Group">
      <a:dk1>
        <a:sysClr val="windowText" lastClr="000000"/>
      </a:dk1>
      <a:lt1>
        <a:sysClr val="window" lastClr="FFFFFF"/>
      </a:lt1>
      <a:dk2>
        <a:srgbClr val="262626"/>
      </a:dk2>
      <a:lt2>
        <a:srgbClr val="B9E3FF"/>
      </a:lt2>
      <a:accent1>
        <a:srgbClr val="0061A1"/>
      </a:accent1>
      <a:accent2>
        <a:srgbClr val="707073"/>
      </a:accent2>
      <a:accent3>
        <a:srgbClr val="C3003F"/>
      </a:accent3>
      <a:accent4>
        <a:srgbClr val="FBBD1A"/>
      </a:accent4>
      <a:accent5>
        <a:srgbClr val="17A345"/>
      </a:accent5>
      <a:accent6>
        <a:srgbClr val="9D90A0"/>
      </a:accent6>
      <a:hlink>
        <a:srgbClr val="0061A1"/>
      </a:hlink>
      <a:folHlink>
        <a:srgbClr val="004878"/>
      </a:folHlink>
    </a:clrScheme>
    <a:fontScheme name="Custom 1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1533A505F3444D88B9C6AB0FF7A8B0" ma:contentTypeVersion="10" ma:contentTypeDescription="Create a new document." ma:contentTypeScope="" ma:versionID="2385a0e4510627706487c6fbfe3eecf4">
  <xsd:schema xmlns:xsd="http://www.w3.org/2001/XMLSchema" xmlns:xs="http://www.w3.org/2001/XMLSchema" xmlns:p="http://schemas.microsoft.com/office/2006/metadata/properties" xmlns:ns2="827f5329-7f1e-41a7-8c72-3e4e62e48c5f" xmlns:ns3="b4470bce-12b2-4de5-a24c-41b4a27b0cca" targetNamespace="http://schemas.microsoft.com/office/2006/metadata/properties" ma:root="true" ma:fieldsID="61f378029f579f1de8208bcc21d55a5b" ns2:_="" ns3:_="">
    <xsd:import namespace="827f5329-7f1e-41a7-8c72-3e4e62e48c5f"/>
    <xsd:import namespace="b4470bce-12b2-4de5-a24c-41b4a27b0cc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7f5329-7f1e-41a7-8c72-3e4e62e48c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470bce-12b2-4de5-a24c-41b4a27b0cca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DE9C35-4B93-4865-8553-CD01C1D1F492}">
  <ds:schemaRefs>
    <ds:schemaRef ds:uri="827f5329-7f1e-41a7-8c72-3e4e62e48c5f"/>
    <ds:schemaRef ds:uri="b4470bce-12b2-4de5-a24c-41b4a27b0cc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CBFB988-165B-4769-B1E4-EC1129F767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F79F55-99FC-4C28-BBF6-DA84F9929E4E}">
  <ds:schemaRefs>
    <ds:schemaRef ds:uri="827f5329-7f1e-41a7-8c72-3e4e62e48c5f"/>
    <ds:schemaRef ds:uri="b4470bce-12b2-4de5-a24c-41b4a27b0cc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19</Slides>
  <Notes>14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Frame</vt:lpstr>
      <vt:lpstr>Advocating for our communities</vt:lpstr>
      <vt:lpstr>Advocacy goals</vt:lpstr>
      <vt:lpstr>Victorian State Government election result</vt:lpstr>
      <vt:lpstr>Federal election result</vt:lpstr>
      <vt:lpstr>Timeline…</vt:lpstr>
      <vt:lpstr>RCV commissioned research reports on…</vt:lpstr>
      <vt:lpstr>Employment by industry, rural Victoria – 2001-2016 </vt:lpstr>
      <vt:lpstr>PowerPoint Presentation</vt:lpstr>
      <vt:lpstr>The rural Victorian economy is marked by …</vt:lpstr>
      <vt:lpstr>The rural Victorian population is …</vt:lpstr>
      <vt:lpstr>PowerPoint Presentation</vt:lpstr>
      <vt:lpstr>Proportion of workforce by industry aged over 55 years, 2016</vt:lpstr>
      <vt:lpstr>PowerPoint Presentation</vt:lpstr>
      <vt:lpstr>Population by age cohort, 2016</vt:lpstr>
      <vt:lpstr>PowerPoint Presentation</vt:lpstr>
      <vt:lpstr>The rural Victorian workforce is characterised by …</vt:lpstr>
      <vt:lpstr>The economy, workforce and population of rural Victoria means that …</vt:lpstr>
      <vt:lpstr>Advocacy objectives</vt:lpstr>
      <vt:lpstr>What this means…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Kathleen Hurley</dc:creator>
  <cp:revision>1</cp:revision>
  <dcterms:created xsi:type="dcterms:W3CDTF">2019-09-04T05:18:24Z</dcterms:created>
  <dcterms:modified xsi:type="dcterms:W3CDTF">2019-10-14T04:03:37Z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0x0101007D1533A505F3444D88B9C6AB0FF7A8B0</vt:lpwstr>
  </property>
</Properties>
</file>