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6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7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8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9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9" r:id="rId6"/>
    <p:sldId id="261" r:id="rId7"/>
    <p:sldId id="265" r:id="rId8"/>
    <p:sldId id="262" r:id="rId9"/>
    <p:sldId id="263" r:id="rId10"/>
    <p:sldId id="266" r:id="rId11"/>
    <p:sldId id="268" r:id="rId12"/>
    <p:sldId id="264" r:id="rId13"/>
    <p:sldId id="269" r:id="rId1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bel Brebner" initials="AB" lastIdx="9" clrIdx="0">
    <p:extLst>
      <p:ext uri="{19B8F6BF-5375-455C-9EA6-DF929625EA0E}">
        <p15:presenceInfo xmlns:p15="http://schemas.microsoft.com/office/powerpoint/2012/main" userId="S-1-5-21-515967899-602609370-725345543-82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EA8"/>
    <a:srgbClr val="B3E9EB"/>
    <a:srgbClr val="66D4D7"/>
    <a:srgbClr val="33C5CA"/>
    <a:srgbClr val="F49600"/>
    <a:srgbClr val="E1E1DE"/>
    <a:srgbClr val="D9D9D6"/>
    <a:srgbClr val="BABBBD"/>
    <a:srgbClr val="FBD599"/>
    <a:srgbClr val="66E2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F73604-83CA-4EE0-BC8E-4BE644E5CBC1}" v="481" dt="2019-10-16T01:04:14.968"/>
    <p1510:client id="{0B4AE713-AFFF-44A7-9420-1EBEEBC99C88}" v="411" dt="2019-10-16T02:05:38.689"/>
    <p1510:client id="{40903519-7363-7AE6-99D7-505B56DA7739}" v="11" dt="2019-10-15T23:39:35.240"/>
    <p1510:client id="{AE0FC5BE-13A4-4DA5-88B8-903AABB6DE22}" v="514" dt="2019-10-15T09:36:53.295"/>
    <p1510:client id="{98BDC200-A1BC-4FE5-929E-1A1A85F9513D}" v="1" dt="2019-10-16T02:12:16.837"/>
    <p1510:client id="{F55A360C-5B99-B067-0EAD-71F60D83183E}" v="298" dt="2019-10-15T23:30:54.5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234" y="84"/>
      </p:cViewPr>
      <p:guideLst>
        <p:guide orient="horz" pos="21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auditvic.sharepoint.com/sites/LocalGovernment2018-19Snapshot/Shared%20Documents/General/RCV%20Presentation%20Graphs%20-%20DB%20FIN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auditvic.sharepoint.com/sites/LocalGovernment2018-19Snapshot/Shared%20Documents/General/RCV%20Presentation%20Graphs%20-%20DB%20FINAL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auditvic.sharepoint.com/sites/LocalGovernment2018-19Snapshot/Shared%20Documents/General/RCV%20Presentation%20Graphs%20-%20DB%20FINA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auditvic.sharepoint.com/sites/LocalGovernment2018-19Snapshot/Shared%20Documents/General/RCV%20Presentation%20Graphs%20-%20DB%20FINA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auditvic.sharepoint.com/sites/LocalGovernment2018-19Snapshot/Shared%20Documents/General/RCV%20Presentation%20Graphs%20-%20DB%20FINA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auditvic.sharepoint.com/sites/LocalGovernment2018-19Snapshot/Shared%20Documents/General/RCV%20Presentation%20Graphs%20-%20DB%20FINAL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auditvic.sharepoint.com/sites/LocalGovernment2018-19Snapshot/Shared%20Documents/General/RCV%20Presentation%20Graphs%20-%20DB%20FINAL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auditvic.sharepoint.com/sites/LocalGovernment2018-19Snapshot/Shared%20Documents/General/RCV%20Presentation%20Graphs%20-%20DB%20FINAL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auditvic.sharepoint.com/sites/LocalGovernment2018-19Snapshot/Shared%20Documents/General/RCV%20Presentation%20Graphs%20-%20DB%20FINAL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auditvic.sharepoint.com/sites/LocalGovernment2018-19Snapshot/Shared%20Documents/General/RCV%20Presentation%20Graphs%20-%20DB%20FINAL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717563664621328E-2"/>
          <c:y val="8.5329678266799699E-2"/>
          <c:w val="0.94474004035853199"/>
          <c:h val="0.7633534128808290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DE3-4733-8FC0-76BF9769726D}"/>
              </c:ext>
            </c:extLst>
          </c:dPt>
          <c:dPt>
            <c:idx val="4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DE3-4733-8FC0-76BF9769726D}"/>
              </c:ext>
            </c:extLst>
          </c:dPt>
          <c:dPt>
            <c:idx val="7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DE3-4733-8FC0-76BF9769726D}"/>
              </c:ext>
            </c:extLst>
          </c:dPt>
          <c:dPt>
            <c:idx val="10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DE3-4733-8FC0-76BF9769726D}"/>
              </c:ext>
            </c:extLst>
          </c:dPt>
          <c:dPt>
            <c:idx val="13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DE3-4733-8FC0-76BF9769726D}"/>
              </c:ext>
            </c:extLst>
          </c:dPt>
          <c:dPt>
            <c:idx val="16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4DE3-4733-8FC0-76BF9769726D}"/>
              </c:ext>
            </c:extLst>
          </c:dPt>
          <c:dPt>
            <c:idx val="19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4DE3-4733-8FC0-76BF9769726D}"/>
              </c:ext>
            </c:extLst>
          </c:dPt>
          <c:dPt>
            <c:idx val="22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4DE3-4733-8FC0-76BF9769726D}"/>
              </c:ext>
            </c:extLst>
          </c:dPt>
          <c:dPt>
            <c:idx val="25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4DE3-4733-8FC0-76BF9769726D}"/>
              </c:ext>
            </c:extLst>
          </c:dPt>
          <c:dPt>
            <c:idx val="28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4DE3-4733-8FC0-76BF9769726D}"/>
              </c:ext>
            </c:extLst>
          </c:dPt>
          <c:cat>
            <c:strRef>
              <c:f>'(B) Liquidity - SORTED'!$B$2:$AR$2</c:f>
              <c:strCache>
                <c:ptCount val="29"/>
                <c:pt idx="0">
                  <c:v>Forecast 1</c:v>
                </c:pt>
                <c:pt idx="1">
                  <c:v>2008-09 Actual</c:v>
                </c:pt>
                <c:pt idx="3">
                  <c:v>Forecast 1</c:v>
                </c:pt>
                <c:pt idx="4">
                  <c:v>2009-10 Actual</c:v>
                </c:pt>
                <c:pt idx="6">
                  <c:v>Forecast 1</c:v>
                </c:pt>
                <c:pt idx="7">
                  <c:v>2010–11 Actual</c:v>
                </c:pt>
                <c:pt idx="9">
                  <c:v>Forecast 1</c:v>
                </c:pt>
                <c:pt idx="10">
                  <c:v>2011–12 Actual</c:v>
                </c:pt>
                <c:pt idx="12">
                  <c:v>Forecast 1</c:v>
                </c:pt>
                <c:pt idx="13">
                  <c:v>2012–13 Actual</c:v>
                </c:pt>
                <c:pt idx="15">
                  <c:v>Forecast 1</c:v>
                </c:pt>
                <c:pt idx="16">
                  <c:v>2013–14 Actual</c:v>
                </c:pt>
                <c:pt idx="18">
                  <c:v>Forecast 1</c:v>
                </c:pt>
                <c:pt idx="19">
                  <c:v>2014-15 Actual</c:v>
                </c:pt>
                <c:pt idx="21">
                  <c:v>Forecast 2</c:v>
                </c:pt>
                <c:pt idx="22">
                  <c:v>2015–16 Actual</c:v>
                </c:pt>
                <c:pt idx="24">
                  <c:v>Forecast 1</c:v>
                </c:pt>
                <c:pt idx="25">
                  <c:v>2016–17 Actual</c:v>
                </c:pt>
                <c:pt idx="27">
                  <c:v>Forecast 1</c:v>
                </c:pt>
                <c:pt idx="28">
                  <c:v>2017–18 Actual</c:v>
                </c:pt>
              </c:strCache>
              <c:extLst/>
            </c:strRef>
          </c:cat>
          <c:val>
            <c:numRef>
              <c:f>'(B) Liquidity - SORTED'!$B$22:$AR$22</c:f>
              <c:numCache>
                <c:formatCode>0.00</c:formatCode>
                <c:ptCount val="29"/>
                <c:pt idx="0">
                  <c:v>1.872222222222222</c:v>
                </c:pt>
                <c:pt idx="1">
                  <c:v>2.4231578947368422</c:v>
                </c:pt>
                <c:pt idx="3">
                  <c:v>1.6922222222222221</c:v>
                </c:pt>
                <c:pt idx="4" formatCode="0.00_ ;[Red]\-0.00\ ">
                  <c:v>2.3019109188088258</c:v>
                </c:pt>
                <c:pt idx="6">
                  <c:v>1.6226268412797442</c:v>
                </c:pt>
                <c:pt idx="7">
                  <c:v>2.2722222222222217</c:v>
                </c:pt>
                <c:pt idx="9">
                  <c:v>1.6536842105263156</c:v>
                </c:pt>
                <c:pt idx="10">
                  <c:v>2.1631578947368424</c:v>
                </c:pt>
                <c:pt idx="12">
                  <c:v>1.708947368421053</c:v>
                </c:pt>
                <c:pt idx="13">
                  <c:v>2.0647368421052632</c:v>
                </c:pt>
                <c:pt idx="15">
                  <c:v>1.5294736842105265</c:v>
                </c:pt>
                <c:pt idx="16">
                  <c:v>1.8052631578947367</c:v>
                </c:pt>
                <c:pt idx="18">
                  <c:v>1.5305263157894735</c:v>
                </c:pt>
                <c:pt idx="19">
                  <c:v>2.3623647954822142</c:v>
                </c:pt>
                <c:pt idx="21">
                  <c:v>1.4668421052631577</c:v>
                </c:pt>
                <c:pt idx="22" formatCode="_(* #,##0.00_);_(* \(#,##0.00\);_(* &quot;-&quot;??_);_(@_)">
                  <c:v>2.2478947368421052</c:v>
                </c:pt>
                <c:pt idx="24" formatCode="_(* #,##0.00_);_(* \(#,##0.00\);_(* &quot;-&quot;??_);_(@_)">
                  <c:v>1.7415789473684213</c:v>
                </c:pt>
                <c:pt idx="25">
                  <c:v>2.6942105263157892</c:v>
                </c:pt>
                <c:pt idx="27">
                  <c:v>2.0568421052631582</c:v>
                </c:pt>
                <c:pt idx="28">
                  <c:v>3.013157894736842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4-4DE3-4733-8FC0-76BF976972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3202256"/>
        <c:axId val="506899376"/>
      </c:barChart>
      <c:catAx>
        <c:axId val="433202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0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6899376"/>
        <c:crosses val="autoZero"/>
        <c:auto val="1"/>
        <c:lblAlgn val="ctr"/>
        <c:lblOffset val="100"/>
        <c:noMultiLvlLbl val="0"/>
      </c:catAx>
      <c:valAx>
        <c:axId val="506899376"/>
        <c:scaling>
          <c:orientation val="minMax"/>
        </c:scaling>
        <c:delete val="0"/>
        <c:axPos val="l"/>
        <c:numFmt formatCode="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202256"/>
        <c:crosses val="autoZero"/>
        <c:crossBetween val="between"/>
      </c:valAx>
      <c:spPr>
        <a:gradFill>
          <a:gsLst>
            <a:gs pos="70000">
              <a:schemeClr val="bg1"/>
            </a:gs>
            <a:gs pos="79000">
              <a:srgbClr val="FFC000">
                <a:alpha val="50000"/>
                <a:lumMod val="100000"/>
              </a:srgbClr>
            </a:gs>
            <a:gs pos="83000">
              <a:srgbClr val="FF0000">
                <a:alpha val="40000"/>
              </a:srgbClr>
            </a:gs>
          </a:gsLst>
          <a:lin ang="5400000" scaled="1"/>
        </a:gra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0" vert="horz"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717563664621328E-2"/>
          <c:y val="8.5174103916351857E-2"/>
          <c:w val="0.94474004035853199"/>
          <c:h val="0.76378487049117727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3202256"/>
        <c:axId val="506899376"/>
      </c:barChart>
      <c:catAx>
        <c:axId val="433202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6899376"/>
        <c:crosses val="autoZero"/>
        <c:auto val="1"/>
        <c:lblAlgn val="ctr"/>
        <c:lblOffset val="100"/>
        <c:noMultiLvlLbl val="0"/>
      </c:catAx>
      <c:valAx>
        <c:axId val="506899376"/>
        <c:scaling>
          <c:orientation val="minMax"/>
        </c:scaling>
        <c:delete val="0"/>
        <c:axPos val="l"/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202256"/>
        <c:crosses val="autoZero"/>
        <c:crossBetween val="between"/>
      </c:valAx>
      <c:spPr>
        <a:gradFill>
          <a:gsLst>
            <a:gs pos="78000">
              <a:srgbClr val="FFC000">
                <a:alpha val="40000"/>
              </a:srgbClr>
            </a:gs>
            <a:gs pos="69000">
              <a:schemeClr val="accent3">
                <a:lumMod val="40000"/>
                <a:lumOff val="60000"/>
                <a:alpha val="50000"/>
              </a:schemeClr>
            </a:gs>
            <a:gs pos="84000">
              <a:srgbClr val="FF0000">
                <a:alpha val="40000"/>
              </a:srgbClr>
            </a:gs>
          </a:gsLst>
          <a:lin ang="5400000" scaled="1"/>
        </a:gra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717563664621328E-2"/>
          <c:y val="8.5174103916351857E-2"/>
          <c:w val="0.94474004035853199"/>
          <c:h val="0.76378487049117727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3202256"/>
        <c:axId val="506899376"/>
      </c:barChart>
      <c:catAx>
        <c:axId val="433202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6899376"/>
        <c:crosses val="autoZero"/>
        <c:auto val="1"/>
        <c:lblAlgn val="ctr"/>
        <c:lblOffset val="100"/>
        <c:noMultiLvlLbl val="0"/>
      </c:catAx>
      <c:valAx>
        <c:axId val="506899376"/>
        <c:scaling>
          <c:orientation val="minMax"/>
        </c:scaling>
        <c:delete val="0"/>
        <c:axPos val="l"/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202256"/>
        <c:crosses val="autoZero"/>
        <c:crossBetween val="between"/>
      </c:valAx>
      <c:spPr>
        <a:gradFill>
          <a:gsLst>
            <a:gs pos="78000">
              <a:srgbClr val="FFC000">
                <a:alpha val="40000"/>
              </a:srgbClr>
            </a:gs>
            <a:gs pos="69000">
              <a:schemeClr val="accent3">
                <a:lumMod val="40000"/>
                <a:lumOff val="60000"/>
                <a:alpha val="50000"/>
              </a:schemeClr>
            </a:gs>
            <a:gs pos="84000">
              <a:srgbClr val="FF0000">
                <a:alpha val="40000"/>
              </a:srgbClr>
            </a:gs>
          </a:gsLst>
          <a:lin ang="5400000" scaled="1"/>
        </a:gra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239356978108232E-2"/>
          <c:y val="2.9137231353996922E-2"/>
          <c:w val="0.9575790272513296"/>
          <c:h val="0.8164542137713358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F66-4EB8-8F91-B7D10938F3E0}"/>
              </c:ext>
            </c:extLst>
          </c:dPt>
          <c:dPt>
            <c:idx val="5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F66-4EB8-8F91-B7D10938F3E0}"/>
              </c:ext>
            </c:extLst>
          </c:dPt>
          <c:dPt>
            <c:idx val="10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F66-4EB8-8F91-B7D10938F3E0}"/>
              </c:ext>
            </c:extLst>
          </c:dPt>
          <c:dPt>
            <c:idx val="15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F66-4EB8-8F91-B7D10938F3E0}"/>
              </c:ext>
            </c:extLst>
          </c:dPt>
          <c:dPt>
            <c:idx val="20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EF66-4EB8-8F91-B7D10938F3E0}"/>
              </c:ext>
            </c:extLst>
          </c:dPt>
          <c:dPt>
            <c:idx val="25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EF66-4EB8-8F91-B7D10938F3E0}"/>
              </c:ext>
            </c:extLst>
          </c:dPt>
          <c:dPt>
            <c:idx val="30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EF66-4EB8-8F91-B7D10938F3E0}"/>
              </c:ext>
            </c:extLst>
          </c:dPt>
          <c:dPt>
            <c:idx val="34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EF66-4EB8-8F91-B7D10938F3E0}"/>
              </c:ext>
            </c:extLst>
          </c:dPt>
          <c:dPt>
            <c:idx val="38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EF66-4EB8-8F91-B7D10938F3E0}"/>
              </c:ext>
            </c:extLst>
          </c:dPt>
          <c:dPt>
            <c:idx val="42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EF66-4EB8-8F91-B7D10938F3E0}"/>
              </c:ext>
            </c:extLst>
          </c:dPt>
          <c:cat>
            <c:strRef>
              <c:f>'(B) Liquidity - SORTED'!$B$2:$AR$2</c:f>
              <c:strCache>
                <c:ptCount val="43"/>
                <c:pt idx="0">
                  <c:v>Forecast 1</c:v>
                </c:pt>
                <c:pt idx="1">
                  <c:v>2008-09 Actual</c:v>
                </c:pt>
                <c:pt idx="3">
                  <c:v>Forecast 2</c:v>
                </c:pt>
                <c:pt idx="4">
                  <c:v>Forecast 1</c:v>
                </c:pt>
                <c:pt idx="5">
                  <c:v>2009-10 Actual</c:v>
                </c:pt>
                <c:pt idx="7">
                  <c:v>Forecast 3</c:v>
                </c:pt>
                <c:pt idx="8">
                  <c:v>Forecast 2</c:v>
                </c:pt>
                <c:pt idx="9">
                  <c:v>Forecast 1</c:v>
                </c:pt>
                <c:pt idx="10">
                  <c:v>2010–11 Actual</c:v>
                </c:pt>
                <c:pt idx="12">
                  <c:v>Forecast 3</c:v>
                </c:pt>
                <c:pt idx="13">
                  <c:v>Forecast 2</c:v>
                </c:pt>
                <c:pt idx="14">
                  <c:v>Forecast 1</c:v>
                </c:pt>
                <c:pt idx="15">
                  <c:v>2011–12 Actual</c:v>
                </c:pt>
                <c:pt idx="17">
                  <c:v>Forecast 3</c:v>
                </c:pt>
                <c:pt idx="18">
                  <c:v>Forecast 2</c:v>
                </c:pt>
                <c:pt idx="19">
                  <c:v>Forecast 1</c:v>
                </c:pt>
                <c:pt idx="20">
                  <c:v>2012–13 Actual</c:v>
                </c:pt>
                <c:pt idx="22">
                  <c:v>Forecast 3</c:v>
                </c:pt>
                <c:pt idx="23">
                  <c:v>Forecast 2</c:v>
                </c:pt>
                <c:pt idx="24">
                  <c:v>Forecast 1</c:v>
                </c:pt>
                <c:pt idx="25">
                  <c:v>2013–14 Actual</c:v>
                </c:pt>
                <c:pt idx="27">
                  <c:v>Forecast 3</c:v>
                </c:pt>
                <c:pt idx="28">
                  <c:v>Forecast 2</c:v>
                </c:pt>
                <c:pt idx="29">
                  <c:v>Forecast 1</c:v>
                </c:pt>
                <c:pt idx="30">
                  <c:v>2014-15 Actual</c:v>
                </c:pt>
                <c:pt idx="32">
                  <c:v>Forecast 3</c:v>
                </c:pt>
                <c:pt idx="33">
                  <c:v>Forecast 2</c:v>
                </c:pt>
                <c:pt idx="34">
                  <c:v>2015–16 Actual</c:v>
                </c:pt>
                <c:pt idx="36">
                  <c:v>Forecast 3</c:v>
                </c:pt>
                <c:pt idx="37">
                  <c:v>Forecast 1</c:v>
                </c:pt>
                <c:pt idx="38">
                  <c:v>2016–17 Actual</c:v>
                </c:pt>
                <c:pt idx="40">
                  <c:v>Forecast 2</c:v>
                </c:pt>
                <c:pt idx="41">
                  <c:v>Forecast 1</c:v>
                </c:pt>
                <c:pt idx="42">
                  <c:v>2017–18 Actual</c:v>
                </c:pt>
              </c:strCache>
            </c:strRef>
          </c:cat>
          <c:val>
            <c:numRef>
              <c:f>'(B) Liquidity - SORTED'!$B$46:$AR$46</c:f>
              <c:numCache>
                <c:formatCode>0.00</c:formatCode>
                <c:ptCount val="43"/>
                <c:pt idx="0">
                  <c:v>1.6766666666666667</c:v>
                </c:pt>
                <c:pt idx="1">
                  <c:v>2.4262162162162166</c:v>
                </c:pt>
                <c:pt idx="3">
                  <c:v>1.6661111111111107</c:v>
                </c:pt>
                <c:pt idx="4">
                  <c:v>1.6118918918918914</c:v>
                </c:pt>
                <c:pt idx="5">
                  <c:v>2.2905108759439718</c:v>
                </c:pt>
                <c:pt idx="7">
                  <c:v>1.8080000000000003</c:v>
                </c:pt>
                <c:pt idx="8">
                  <c:v>1.5729729729729733</c:v>
                </c:pt>
                <c:pt idx="9">
                  <c:v>1.563402191218608</c:v>
                </c:pt>
                <c:pt idx="10">
                  <c:v>2.4648648648648659</c:v>
                </c:pt>
                <c:pt idx="12">
                  <c:v>1.6135135135135135</c:v>
                </c:pt>
                <c:pt idx="13">
                  <c:v>1.5237630827849151</c:v>
                </c:pt>
                <c:pt idx="14">
                  <c:v>1.6189473684210525</c:v>
                </c:pt>
                <c:pt idx="15">
                  <c:v>2.4260526315789477</c:v>
                </c:pt>
                <c:pt idx="17">
                  <c:v>1.56762453041726</c:v>
                </c:pt>
                <c:pt idx="18">
                  <c:v>1.6715789473684206</c:v>
                </c:pt>
                <c:pt idx="19">
                  <c:v>1.7581578947368421</c:v>
                </c:pt>
                <c:pt idx="20">
                  <c:v>2.3355263157894739</c:v>
                </c:pt>
                <c:pt idx="22">
                  <c:v>1.6328947368421052</c:v>
                </c:pt>
                <c:pt idx="23">
                  <c:v>1.7186842105263158</c:v>
                </c:pt>
                <c:pt idx="24">
                  <c:v>1.6247368421052635</c:v>
                </c:pt>
                <c:pt idx="25">
                  <c:v>1.9497368421052632</c:v>
                </c:pt>
                <c:pt idx="27">
                  <c:v>1.7394736842105258</c:v>
                </c:pt>
                <c:pt idx="28">
                  <c:v>1.6339473684210528</c:v>
                </c:pt>
                <c:pt idx="29">
                  <c:v>1.5710526315789475</c:v>
                </c:pt>
                <c:pt idx="30">
                  <c:v>2.5626794923091389</c:v>
                </c:pt>
                <c:pt idx="32">
                  <c:v>1.7047368421052631</c:v>
                </c:pt>
                <c:pt idx="33">
                  <c:v>1.5868421052631578</c:v>
                </c:pt>
                <c:pt idx="34">
                  <c:v>2.4836842105263162</c:v>
                </c:pt>
                <c:pt idx="36">
                  <c:v>1.6992105263157897</c:v>
                </c:pt>
                <c:pt idx="37">
                  <c:v>1.9031578947368424</c:v>
                </c:pt>
                <c:pt idx="38">
                  <c:v>3.0876315789473683</c:v>
                </c:pt>
                <c:pt idx="40">
                  <c:v>1.8910526315789478</c:v>
                </c:pt>
                <c:pt idx="41">
                  <c:v>2.2273684210526317</c:v>
                </c:pt>
                <c:pt idx="42">
                  <c:v>3.3176315789473687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EF66-4EB8-8F91-B7D10938F3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3202256"/>
        <c:axId val="506899376"/>
      </c:barChart>
      <c:catAx>
        <c:axId val="433202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6899376"/>
        <c:crosses val="autoZero"/>
        <c:auto val="1"/>
        <c:lblAlgn val="ctr"/>
        <c:lblOffset val="100"/>
        <c:noMultiLvlLbl val="0"/>
      </c:catAx>
      <c:valAx>
        <c:axId val="506899376"/>
        <c:scaling>
          <c:orientation val="minMax"/>
        </c:scaling>
        <c:delete val="0"/>
        <c:axPos val="l"/>
        <c:numFmt formatCode="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202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717563664621328E-2"/>
          <c:y val="8.5329678266799699E-2"/>
          <c:w val="0.94474004035853199"/>
          <c:h val="0.7633534128808290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9F2-45D0-A8E5-03B2B212E1D3}"/>
              </c:ext>
            </c:extLst>
          </c:dPt>
          <c:dPt>
            <c:idx val="4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9F2-45D0-A8E5-03B2B212E1D3}"/>
              </c:ext>
            </c:extLst>
          </c:dPt>
          <c:dPt>
            <c:idx val="7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9F2-45D0-A8E5-03B2B212E1D3}"/>
              </c:ext>
            </c:extLst>
          </c:dPt>
          <c:dPt>
            <c:idx val="10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9F2-45D0-A8E5-03B2B212E1D3}"/>
              </c:ext>
            </c:extLst>
          </c:dPt>
          <c:dPt>
            <c:idx val="13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9F2-45D0-A8E5-03B2B212E1D3}"/>
              </c:ext>
            </c:extLst>
          </c:dPt>
          <c:dPt>
            <c:idx val="16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39F2-45D0-A8E5-03B2B212E1D3}"/>
              </c:ext>
            </c:extLst>
          </c:dPt>
          <c:dPt>
            <c:idx val="19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39F2-45D0-A8E5-03B2B212E1D3}"/>
              </c:ext>
            </c:extLst>
          </c:dPt>
          <c:dPt>
            <c:idx val="22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39F2-45D0-A8E5-03B2B212E1D3}"/>
              </c:ext>
            </c:extLst>
          </c:dPt>
          <c:dPt>
            <c:idx val="25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39F2-45D0-A8E5-03B2B212E1D3}"/>
              </c:ext>
            </c:extLst>
          </c:dPt>
          <c:dPt>
            <c:idx val="28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39F2-45D0-A8E5-03B2B212E1D3}"/>
              </c:ext>
            </c:extLst>
          </c:dPt>
          <c:cat>
            <c:strRef>
              <c:f>'(B) Liquidity - SORTED'!$B$2:$AR$2</c:f>
              <c:strCache>
                <c:ptCount val="29"/>
                <c:pt idx="0">
                  <c:v>Forecast 1</c:v>
                </c:pt>
                <c:pt idx="1">
                  <c:v>2008-09 Actual</c:v>
                </c:pt>
                <c:pt idx="3">
                  <c:v>Forecast 1</c:v>
                </c:pt>
                <c:pt idx="4">
                  <c:v>2009-10 Actual</c:v>
                </c:pt>
                <c:pt idx="6">
                  <c:v>Forecast 1</c:v>
                </c:pt>
                <c:pt idx="7">
                  <c:v>2010–11 Actual</c:v>
                </c:pt>
                <c:pt idx="9">
                  <c:v>Forecast 1</c:v>
                </c:pt>
                <c:pt idx="10">
                  <c:v>2011–12 Actual</c:v>
                </c:pt>
                <c:pt idx="12">
                  <c:v>Forecast 1</c:v>
                </c:pt>
                <c:pt idx="13">
                  <c:v>2012–13 Actual</c:v>
                </c:pt>
                <c:pt idx="15">
                  <c:v>Forecast 1</c:v>
                </c:pt>
                <c:pt idx="16">
                  <c:v>2013–14 Actual</c:v>
                </c:pt>
                <c:pt idx="18">
                  <c:v>Forecast 1</c:v>
                </c:pt>
                <c:pt idx="19">
                  <c:v>2014-15 Actual</c:v>
                </c:pt>
                <c:pt idx="21">
                  <c:v>Forecast 2</c:v>
                </c:pt>
                <c:pt idx="22">
                  <c:v>2015–16 Actual</c:v>
                </c:pt>
                <c:pt idx="24">
                  <c:v>Forecast 1</c:v>
                </c:pt>
                <c:pt idx="25">
                  <c:v>2016–17 Actual</c:v>
                </c:pt>
                <c:pt idx="27">
                  <c:v>Forecast 1</c:v>
                </c:pt>
                <c:pt idx="28">
                  <c:v>2017–18 Actual</c:v>
                </c:pt>
              </c:strCache>
              <c:extLst/>
            </c:strRef>
          </c:cat>
          <c:val>
            <c:numRef>
              <c:f>'(B) Liquidity - SORTED'!$B$43:$AR$43</c:f>
              <c:numCache>
                <c:formatCode>0.00</c:formatCode>
                <c:ptCount val="29"/>
                <c:pt idx="0">
                  <c:v>1.59</c:v>
                </c:pt>
                <c:pt idx="1">
                  <c:v>2.88</c:v>
                </c:pt>
                <c:pt idx="3">
                  <c:v>1.75</c:v>
                </c:pt>
                <c:pt idx="4">
                  <c:v>3.553377668883444</c:v>
                </c:pt>
                <c:pt idx="6">
                  <c:v>1.6803193335647344</c:v>
                </c:pt>
                <c:pt idx="7">
                  <c:v>2.93</c:v>
                </c:pt>
                <c:pt idx="9" formatCode="General">
                  <c:v>2.58</c:v>
                </c:pt>
                <c:pt idx="10">
                  <c:v>2.69</c:v>
                </c:pt>
                <c:pt idx="12" formatCode="General">
                  <c:v>2.1</c:v>
                </c:pt>
                <c:pt idx="13">
                  <c:v>1.72</c:v>
                </c:pt>
                <c:pt idx="15">
                  <c:v>1.82</c:v>
                </c:pt>
                <c:pt idx="16">
                  <c:v>0.96</c:v>
                </c:pt>
                <c:pt idx="18">
                  <c:v>1.4</c:v>
                </c:pt>
                <c:pt idx="19">
                  <c:v>1.1752111569436261</c:v>
                </c:pt>
                <c:pt idx="21">
                  <c:v>1.64</c:v>
                </c:pt>
                <c:pt idx="22" formatCode="General">
                  <c:v>0.89</c:v>
                </c:pt>
                <c:pt idx="24" formatCode="General">
                  <c:v>1.0900000000000001</c:v>
                </c:pt>
                <c:pt idx="25">
                  <c:v>1.59</c:v>
                </c:pt>
                <c:pt idx="27">
                  <c:v>1.18</c:v>
                </c:pt>
                <c:pt idx="28">
                  <c:v>1.76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14-39F2-45D0-A8E5-03B2B212E1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3202256"/>
        <c:axId val="506899376"/>
      </c:barChart>
      <c:catAx>
        <c:axId val="433202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0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6899376"/>
        <c:crosses val="autoZero"/>
        <c:auto val="1"/>
        <c:lblAlgn val="ctr"/>
        <c:lblOffset val="100"/>
        <c:noMultiLvlLbl val="0"/>
      </c:catAx>
      <c:valAx>
        <c:axId val="506899376"/>
        <c:scaling>
          <c:orientation val="minMax"/>
        </c:scaling>
        <c:delete val="0"/>
        <c:axPos val="l"/>
        <c:numFmt formatCode="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202256"/>
        <c:crosses val="autoZero"/>
        <c:crossBetween val="between"/>
      </c:valAx>
      <c:spPr>
        <a:gradFill>
          <a:gsLst>
            <a:gs pos="70000">
              <a:schemeClr val="bg1"/>
            </a:gs>
            <a:gs pos="79000">
              <a:srgbClr val="FFC000">
                <a:alpha val="50000"/>
                <a:lumMod val="100000"/>
              </a:srgbClr>
            </a:gs>
            <a:gs pos="83000">
              <a:srgbClr val="FF0000">
                <a:alpha val="40000"/>
              </a:srgbClr>
            </a:gs>
          </a:gsLst>
          <a:lin ang="5400000" scaled="1"/>
        </a:gra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0" vert="horz"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717563664621328E-2"/>
          <c:y val="8.5174103916351857E-2"/>
          <c:w val="0.94474004035853199"/>
          <c:h val="0.76378487049117727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3202256"/>
        <c:axId val="506899376"/>
      </c:barChart>
      <c:catAx>
        <c:axId val="433202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6899376"/>
        <c:crosses val="autoZero"/>
        <c:auto val="1"/>
        <c:lblAlgn val="ctr"/>
        <c:lblOffset val="100"/>
        <c:noMultiLvlLbl val="0"/>
      </c:catAx>
      <c:valAx>
        <c:axId val="506899376"/>
        <c:scaling>
          <c:orientation val="minMax"/>
        </c:scaling>
        <c:delete val="0"/>
        <c:axPos val="l"/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202256"/>
        <c:crosses val="autoZero"/>
        <c:crossBetween val="between"/>
      </c:valAx>
      <c:spPr>
        <a:gradFill>
          <a:gsLst>
            <a:gs pos="78000">
              <a:srgbClr val="FFC000">
                <a:alpha val="40000"/>
              </a:srgbClr>
            </a:gs>
            <a:gs pos="69000">
              <a:schemeClr val="accent3">
                <a:lumMod val="40000"/>
                <a:lumOff val="60000"/>
                <a:alpha val="50000"/>
              </a:schemeClr>
            </a:gs>
            <a:gs pos="84000">
              <a:srgbClr val="FF0000">
                <a:alpha val="40000"/>
              </a:srgbClr>
            </a:gs>
          </a:gsLst>
          <a:lin ang="5400000" scaled="1"/>
        </a:gra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11F-4B4E-AB53-F36867B9568E}"/>
              </c:ext>
            </c:extLst>
          </c:dPt>
          <c:dPt>
            <c:idx val="5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11F-4B4E-AB53-F36867B9568E}"/>
              </c:ext>
            </c:extLst>
          </c:dPt>
          <c:dPt>
            <c:idx val="10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11F-4B4E-AB53-F36867B9568E}"/>
              </c:ext>
            </c:extLst>
          </c:dPt>
          <c:dPt>
            <c:idx val="15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11F-4B4E-AB53-F36867B9568E}"/>
              </c:ext>
            </c:extLst>
          </c:dPt>
          <c:dPt>
            <c:idx val="20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11F-4B4E-AB53-F36867B9568E}"/>
              </c:ext>
            </c:extLst>
          </c:dPt>
          <c:dPt>
            <c:idx val="25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911F-4B4E-AB53-F36867B9568E}"/>
              </c:ext>
            </c:extLst>
          </c:dPt>
          <c:dPt>
            <c:idx val="30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911F-4B4E-AB53-F36867B9568E}"/>
              </c:ext>
            </c:extLst>
          </c:dPt>
          <c:dPt>
            <c:idx val="34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911F-4B4E-AB53-F36867B9568E}"/>
              </c:ext>
            </c:extLst>
          </c:dPt>
          <c:dPt>
            <c:idx val="38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911F-4B4E-AB53-F36867B9568E}"/>
              </c:ext>
            </c:extLst>
          </c:dPt>
          <c:dPt>
            <c:idx val="42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911F-4B4E-AB53-F36867B9568E}"/>
              </c:ext>
            </c:extLst>
          </c:dPt>
          <c:cat>
            <c:strRef>
              <c:f>'(B) Indebtedness - SORTED'!$B$2:$AR$2</c:f>
              <c:strCache>
                <c:ptCount val="43"/>
                <c:pt idx="0">
                  <c:v>Forecast 1</c:v>
                </c:pt>
                <c:pt idx="1">
                  <c:v>2008-09 Actual</c:v>
                </c:pt>
                <c:pt idx="3">
                  <c:v>Forecast 2</c:v>
                </c:pt>
                <c:pt idx="4">
                  <c:v>Forecast 1</c:v>
                </c:pt>
                <c:pt idx="5">
                  <c:v>2009-10 Actual</c:v>
                </c:pt>
                <c:pt idx="7">
                  <c:v>Forecast 3</c:v>
                </c:pt>
                <c:pt idx="8">
                  <c:v>Forecast 2</c:v>
                </c:pt>
                <c:pt idx="9">
                  <c:v>Forecast 1</c:v>
                </c:pt>
                <c:pt idx="10">
                  <c:v>2010–11 Actual</c:v>
                </c:pt>
                <c:pt idx="12">
                  <c:v>Forecast 3</c:v>
                </c:pt>
                <c:pt idx="13">
                  <c:v>Forecast 2</c:v>
                </c:pt>
                <c:pt idx="14">
                  <c:v>Forecast 1</c:v>
                </c:pt>
                <c:pt idx="15">
                  <c:v>2011–12 Actual</c:v>
                </c:pt>
                <c:pt idx="17">
                  <c:v>Forecast 3</c:v>
                </c:pt>
                <c:pt idx="18">
                  <c:v>Forecast 2</c:v>
                </c:pt>
                <c:pt idx="19">
                  <c:v>Forecast 1</c:v>
                </c:pt>
                <c:pt idx="20">
                  <c:v>2012–13 Actual</c:v>
                </c:pt>
                <c:pt idx="22">
                  <c:v>Forecast 3</c:v>
                </c:pt>
                <c:pt idx="23">
                  <c:v>Forecast 2</c:v>
                </c:pt>
                <c:pt idx="24">
                  <c:v>Forecast 1</c:v>
                </c:pt>
                <c:pt idx="25">
                  <c:v>2013–14 Actual</c:v>
                </c:pt>
                <c:pt idx="27">
                  <c:v>Forecast 3</c:v>
                </c:pt>
                <c:pt idx="28">
                  <c:v>Forecast 2</c:v>
                </c:pt>
                <c:pt idx="29">
                  <c:v>Forecast 1</c:v>
                </c:pt>
                <c:pt idx="30">
                  <c:v>2014-15 Actual</c:v>
                </c:pt>
                <c:pt idx="32">
                  <c:v>Forecast 3</c:v>
                </c:pt>
                <c:pt idx="33">
                  <c:v>Forecast 2</c:v>
                </c:pt>
                <c:pt idx="34">
                  <c:v>2015–16 Actual</c:v>
                </c:pt>
                <c:pt idx="36">
                  <c:v>Forecast 3</c:v>
                </c:pt>
                <c:pt idx="37">
                  <c:v>Forecast 1</c:v>
                </c:pt>
                <c:pt idx="38">
                  <c:v>2016–17 Actual</c:v>
                </c:pt>
                <c:pt idx="40">
                  <c:v>Forecast 2</c:v>
                </c:pt>
                <c:pt idx="41">
                  <c:v>Forecast 1</c:v>
                </c:pt>
                <c:pt idx="42">
                  <c:v>2017–18 Actual</c:v>
                </c:pt>
              </c:strCache>
            </c:strRef>
          </c:cat>
          <c:val>
            <c:numRef>
              <c:f>'(B) Indebtedness - SORTED'!$B$46:$AR$46</c:f>
              <c:numCache>
                <c:formatCode>0.00%</c:formatCode>
                <c:ptCount val="43"/>
                <c:pt idx="0">
                  <c:v>0.2424514285714286</c:v>
                </c:pt>
                <c:pt idx="1">
                  <c:v>0.23008918918918922</c:v>
                </c:pt>
                <c:pt idx="3">
                  <c:v>0.24314571428571433</c:v>
                </c:pt>
                <c:pt idx="4">
                  <c:v>0.2601864864864864</c:v>
                </c:pt>
                <c:pt idx="5">
                  <c:v>0.23629203940118018</c:v>
                </c:pt>
                <c:pt idx="7">
                  <c:v>0.22885294117647054</c:v>
                </c:pt>
                <c:pt idx="8">
                  <c:v>0.25386216216216206</c:v>
                </c:pt>
                <c:pt idx="9">
                  <c:v>0.24958732420079235</c:v>
                </c:pt>
                <c:pt idx="10">
                  <c:v>0.23069210526315792</c:v>
                </c:pt>
                <c:pt idx="12">
                  <c:v>0.23055675675675671</c:v>
                </c:pt>
                <c:pt idx="13">
                  <c:v>0.23309411254319631</c:v>
                </c:pt>
                <c:pt idx="14">
                  <c:v>0.24339736842105258</c:v>
                </c:pt>
                <c:pt idx="15">
                  <c:v>0.28619473684210534</c:v>
                </c:pt>
                <c:pt idx="17">
                  <c:v>0.21089345863237199</c:v>
                </c:pt>
                <c:pt idx="18">
                  <c:v>0.23180526315789479</c:v>
                </c:pt>
                <c:pt idx="19">
                  <c:v>0.23427631578947369</c:v>
                </c:pt>
                <c:pt idx="20">
                  <c:v>0.21476315789473682</c:v>
                </c:pt>
                <c:pt idx="22">
                  <c:v>0.20772631578947368</c:v>
                </c:pt>
                <c:pt idx="23">
                  <c:v>0.22278157894736847</c:v>
                </c:pt>
                <c:pt idx="24">
                  <c:v>0.24552631578947368</c:v>
                </c:pt>
                <c:pt idx="25">
                  <c:v>0.22117105263157888</c:v>
                </c:pt>
                <c:pt idx="27">
                  <c:v>0.19950263157894735</c:v>
                </c:pt>
                <c:pt idx="28">
                  <c:v>0.22908947368421051</c:v>
                </c:pt>
                <c:pt idx="29">
                  <c:v>0.25606578947368419</c:v>
                </c:pt>
                <c:pt idx="30">
                  <c:v>0.25927161654732256</c:v>
                </c:pt>
                <c:pt idx="32">
                  <c:v>0.21086315789473686</c:v>
                </c:pt>
                <c:pt idx="33">
                  <c:v>0.24144210526315799</c:v>
                </c:pt>
                <c:pt idx="34">
                  <c:v>0.25233421052631577</c:v>
                </c:pt>
                <c:pt idx="36">
                  <c:v>0.21626315789473688</c:v>
                </c:pt>
                <c:pt idx="37">
                  <c:v>0.2362552631578948</c:v>
                </c:pt>
                <c:pt idx="38">
                  <c:v>0.23307894736842102</c:v>
                </c:pt>
                <c:pt idx="40">
                  <c:v>0.22389736842105259</c:v>
                </c:pt>
                <c:pt idx="41">
                  <c:v>0.23604210526315789</c:v>
                </c:pt>
                <c:pt idx="42">
                  <c:v>0.22669459459459465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911F-4B4E-AB53-F36867B956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3202256"/>
        <c:axId val="506899376"/>
      </c:barChart>
      <c:catAx>
        <c:axId val="433202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6899376"/>
        <c:crosses val="autoZero"/>
        <c:auto val="1"/>
        <c:lblAlgn val="ctr"/>
        <c:lblOffset val="100"/>
        <c:noMultiLvlLbl val="0"/>
      </c:catAx>
      <c:valAx>
        <c:axId val="506899376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202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BCC-424C-89A4-5C02B981B841}"/>
              </c:ext>
            </c:extLst>
          </c:dPt>
          <c:dPt>
            <c:idx val="5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BCC-424C-89A4-5C02B981B841}"/>
              </c:ext>
            </c:extLst>
          </c:dPt>
          <c:dPt>
            <c:idx val="10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BCC-424C-89A4-5C02B981B841}"/>
              </c:ext>
            </c:extLst>
          </c:dPt>
          <c:dPt>
            <c:idx val="15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BCC-424C-89A4-5C02B981B841}"/>
              </c:ext>
            </c:extLst>
          </c:dPt>
          <c:dPt>
            <c:idx val="20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BCC-424C-89A4-5C02B981B841}"/>
              </c:ext>
            </c:extLst>
          </c:dPt>
          <c:dPt>
            <c:idx val="25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6BCC-424C-89A4-5C02B981B841}"/>
              </c:ext>
            </c:extLst>
          </c:dPt>
          <c:dPt>
            <c:idx val="30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6BCC-424C-89A4-5C02B981B841}"/>
              </c:ext>
            </c:extLst>
          </c:dPt>
          <c:dPt>
            <c:idx val="34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6BCC-424C-89A4-5C02B981B841}"/>
              </c:ext>
            </c:extLst>
          </c:dPt>
          <c:dPt>
            <c:idx val="38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6BCC-424C-89A4-5C02B981B841}"/>
              </c:ext>
            </c:extLst>
          </c:dPt>
          <c:dPt>
            <c:idx val="42"/>
            <c:invertIfNegative val="0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6BCC-424C-89A4-5C02B981B841}"/>
              </c:ext>
            </c:extLst>
          </c:dPt>
          <c:cat>
            <c:strRef>
              <c:f>'(B) Net result - SORTED'!$B$2:$AR$2</c:f>
              <c:strCache>
                <c:ptCount val="43"/>
                <c:pt idx="0">
                  <c:v>Forecast 1</c:v>
                </c:pt>
                <c:pt idx="1">
                  <c:v>2008-09 Actual</c:v>
                </c:pt>
                <c:pt idx="3">
                  <c:v>Forecast 2</c:v>
                </c:pt>
                <c:pt idx="4">
                  <c:v>Forecast 1</c:v>
                </c:pt>
                <c:pt idx="5">
                  <c:v>2009-10 Actual</c:v>
                </c:pt>
                <c:pt idx="7">
                  <c:v>Forecast 3</c:v>
                </c:pt>
                <c:pt idx="8">
                  <c:v>Forecast 2</c:v>
                </c:pt>
                <c:pt idx="9">
                  <c:v>Forecast 1</c:v>
                </c:pt>
                <c:pt idx="10">
                  <c:v>2010–11 Actual</c:v>
                </c:pt>
                <c:pt idx="12">
                  <c:v>Forecast 3</c:v>
                </c:pt>
                <c:pt idx="13">
                  <c:v>Forecast 2</c:v>
                </c:pt>
                <c:pt idx="14">
                  <c:v>Forecast 1</c:v>
                </c:pt>
                <c:pt idx="15">
                  <c:v>2011–12 Actual</c:v>
                </c:pt>
                <c:pt idx="17">
                  <c:v>Forecast 3</c:v>
                </c:pt>
                <c:pt idx="18">
                  <c:v>Forecast 2</c:v>
                </c:pt>
                <c:pt idx="19">
                  <c:v>Forecast 1</c:v>
                </c:pt>
                <c:pt idx="20">
                  <c:v>2012–13 Actual</c:v>
                </c:pt>
                <c:pt idx="22">
                  <c:v>Forecast 3</c:v>
                </c:pt>
                <c:pt idx="23">
                  <c:v>Forecast 2</c:v>
                </c:pt>
                <c:pt idx="24">
                  <c:v>Forecast 1</c:v>
                </c:pt>
                <c:pt idx="25">
                  <c:v>2013–14 Actual</c:v>
                </c:pt>
                <c:pt idx="27">
                  <c:v>Forecast 3</c:v>
                </c:pt>
                <c:pt idx="28">
                  <c:v>Forecast 2</c:v>
                </c:pt>
                <c:pt idx="29">
                  <c:v>Forecast 1</c:v>
                </c:pt>
                <c:pt idx="30">
                  <c:v>2014-15 Actual</c:v>
                </c:pt>
                <c:pt idx="32">
                  <c:v>Forecast 3</c:v>
                </c:pt>
                <c:pt idx="33">
                  <c:v>Forecast 2</c:v>
                </c:pt>
                <c:pt idx="34">
                  <c:v>2015–16 Actual</c:v>
                </c:pt>
                <c:pt idx="36">
                  <c:v>Forecast 3</c:v>
                </c:pt>
                <c:pt idx="37">
                  <c:v>Forecast 1</c:v>
                </c:pt>
                <c:pt idx="38">
                  <c:v>2016–17 Actual</c:v>
                </c:pt>
                <c:pt idx="40">
                  <c:v>Forecast 2</c:v>
                </c:pt>
                <c:pt idx="41">
                  <c:v>Forecast 1</c:v>
                </c:pt>
                <c:pt idx="42">
                  <c:v>2017–18 Actual</c:v>
                </c:pt>
              </c:strCache>
            </c:strRef>
          </c:cat>
          <c:val>
            <c:numRef>
              <c:f>'(B) Net result - SORTED'!$B$46:$AR$46</c:f>
              <c:numCache>
                <c:formatCode>0.00%</c:formatCode>
                <c:ptCount val="43"/>
                <c:pt idx="0">
                  <c:v>3.1397142857142853E-2</c:v>
                </c:pt>
                <c:pt idx="1">
                  <c:v>9.365675675675679E-2</c:v>
                </c:pt>
                <c:pt idx="3">
                  <c:v>2.744285714285714E-2</c:v>
                </c:pt>
                <c:pt idx="4">
                  <c:v>4.1613513513513514E-2</c:v>
                </c:pt>
                <c:pt idx="5">
                  <c:v>3.9518797616487286E-2</c:v>
                </c:pt>
                <c:pt idx="7">
                  <c:v>3.4250000000000003E-2</c:v>
                </c:pt>
                <c:pt idx="8">
                  <c:v>2.7002702702702715E-2</c:v>
                </c:pt>
                <c:pt idx="9">
                  <c:v>4.0224479709180319E-2</c:v>
                </c:pt>
                <c:pt idx="10">
                  <c:v>7.1052631578947353E-2</c:v>
                </c:pt>
                <c:pt idx="12">
                  <c:v>1.9054054054054057E-2</c:v>
                </c:pt>
                <c:pt idx="13">
                  <c:v>2.1194517434551568E-2</c:v>
                </c:pt>
                <c:pt idx="14">
                  <c:v>6.6521052631578953E-2</c:v>
                </c:pt>
                <c:pt idx="15">
                  <c:v>0.10327105263157896</c:v>
                </c:pt>
                <c:pt idx="17">
                  <c:v>2.7825999525834661E-2</c:v>
                </c:pt>
                <c:pt idx="18">
                  <c:v>7.3023684210526324E-2</c:v>
                </c:pt>
                <c:pt idx="19">
                  <c:v>9.0447368421052637E-2</c:v>
                </c:pt>
                <c:pt idx="20">
                  <c:v>7.1290236842105281E-2</c:v>
                </c:pt>
                <c:pt idx="22">
                  <c:v>6.0871052631578958E-2</c:v>
                </c:pt>
                <c:pt idx="23">
                  <c:v>8.2689473684210507E-2</c:v>
                </c:pt>
                <c:pt idx="24">
                  <c:v>6.3873684210526291E-2</c:v>
                </c:pt>
                <c:pt idx="25">
                  <c:v>-1.2657894736842099E-3</c:v>
                </c:pt>
                <c:pt idx="27">
                  <c:v>6.3384210526315793E-2</c:v>
                </c:pt>
                <c:pt idx="28">
                  <c:v>6.1521052631578949E-2</c:v>
                </c:pt>
                <c:pt idx="29">
                  <c:v>5.7792105263157881E-2</c:v>
                </c:pt>
                <c:pt idx="30">
                  <c:v>0.12605249051860273</c:v>
                </c:pt>
                <c:pt idx="32">
                  <c:v>3.2655263157894736E-2</c:v>
                </c:pt>
                <c:pt idx="33">
                  <c:v>4.8639473684210524E-2</c:v>
                </c:pt>
                <c:pt idx="34">
                  <c:v>2.4181578947368432E-2</c:v>
                </c:pt>
                <c:pt idx="36">
                  <c:v>3.6594736842105256E-2</c:v>
                </c:pt>
                <c:pt idx="37">
                  <c:v>0.10091315789473683</c:v>
                </c:pt>
                <c:pt idx="38">
                  <c:v>0.1560473684210526</c:v>
                </c:pt>
                <c:pt idx="40">
                  <c:v>6.9489473684210504E-2</c:v>
                </c:pt>
                <c:pt idx="41">
                  <c:v>7.5026315789473663E-2</c:v>
                </c:pt>
                <c:pt idx="42">
                  <c:v>0.12282352941176471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6BCC-424C-89A4-5C02B981B8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3202256"/>
        <c:axId val="506899376"/>
      </c:barChart>
      <c:catAx>
        <c:axId val="433202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6899376"/>
        <c:crossesAt val="-2.0000000000000004E-2"/>
        <c:auto val="1"/>
        <c:lblAlgn val="ctr"/>
        <c:lblOffset val="100"/>
        <c:noMultiLvlLbl val="0"/>
      </c:catAx>
      <c:valAx>
        <c:axId val="506899376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202256"/>
        <c:crosses val="autoZero"/>
        <c:crossBetween val="between"/>
      </c:valAx>
      <c:spPr>
        <a:gradFill>
          <a:gsLst>
            <a:gs pos="88000">
              <a:schemeClr val="bg1"/>
            </a:gs>
            <a:gs pos="100000">
              <a:srgbClr val="FFC000">
                <a:alpha val="50000"/>
              </a:srgbClr>
            </a:gs>
          </a:gsLst>
          <a:lin ang="5400000" scaled="1"/>
        </a:gra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1"/>
          <c:tx>
            <c:v>Employee expenses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6.8021623291993349E-3"/>
                  <c:y val="-5.569571463611199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  <a:p>
                    <a:r>
                      <a:rPr lang="en-US"/>
                      <a:t>+5.1%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E25-442B-BD33-2BC42ACF8640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E25-442B-BD33-2BC42ACF8640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E25-442B-BD33-2BC42ACF8640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E25-442B-BD33-2BC42ACF8640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E25-442B-BD33-2BC42ACF8640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E25-442B-BD33-2BC42ACF8640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E25-442B-BD33-2BC42ACF8640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E25-442B-BD33-2BC42ACF8640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E25-442B-BD33-2BC42ACF8640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E25-442B-BD33-2BC42ACF86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'(A) Employee Expenses'!$C$1:$L$1</c:f>
              <c:strCache>
                <c:ptCount val="10"/>
                <c:pt idx="0">
                  <c:v>2017-18</c:v>
                </c:pt>
                <c:pt idx="1">
                  <c:v>2016-17</c:v>
                </c:pt>
                <c:pt idx="2">
                  <c:v>2015-16</c:v>
                </c:pt>
                <c:pt idx="3">
                  <c:v>2014-15</c:v>
                </c:pt>
                <c:pt idx="4">
                  <c:v>2013-14</c:v>
                </c:pt>
                <c:pt idx="5">
                  <c:v>2012-13</c:v>
                </c:pt>
                <c:pt idx="6">
                  <c:v>2011-12</c:v>
                </c:pt>
                <c:pt idx="7">
                  <c:v>2010-11</c:v>
                </c:pt>
                <c:pt idx="8">
                  <c:v>2009-10</c:v>
                </c:pt>
                <c:pt idx="9">
                  <c:v>2008-09</c:v>
                </c:pt>
              </c:strCache>
            </c:strRef>
          </c:cat>
          <c:val>
            <c:numRef>
              <c:f>'(A) Employee Expenses'!$C$49:$L$49</c:f>
              <c:numCache>
                <c:formatCode>_-* #,##0_-;\-* #,##0_-;_-* "-"??_-;_-@_-</c:formatCode>
                <c:ptCount val="10"/>
                <c:pt idx="0">
                  <c:v>15872.784105263157</c:v>
                </c:pt>
                <c:pt idx="1">
                  <c:v>15488.21052631579</c:v>
                </c:pt>
                <c:pt idx="2">
                  <c:v>15202.556552631579</c:v>
                </c:pt>
                <c:pt idx="3">
                  <c:v>14939.854052631577</c:v>
                </c:pt>
                <c:pt idx="4">
                  <c:v>14468.947368421053</c:v>
                </c:pt>
                <c:pt idx="5">
                  <c:v>13703.026315789473</c:v>
                </c:pt>
                <c:pt idx="6">
                  <c:v>15471.631578947368</c:v>
                </c:pt>
                <c:pt idx="7">
                  <c:v>12433.736842105263</c:v>
                </c:pt>
                <c:pt idx="8">
                  <c:v>11101.947368421053</c:v>
                </c:pt>
                <c:pt idx="9">
                  <c:v>10152.71052631579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BE25-442B-BD33-2BC42ACF8640}"/>
            </c:ext>
          </c:extLst>
        </c:ser>
        <c:ser>
          <c:idx val="2"/>
          <c:order val="2"/>
          <c:tx>
            <c:v>Materials &amp; Services</c:v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92D05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6.8021623291993349E-3"/>
                  <c:y val="-3.9678576851393012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  <a:p>
                    <a:r>
                      <a:rPr lang="en-US"/>
                      <a:t>+3.5%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E25-442B-BD33-2BC42ACF86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'(A) Materials &amp; Services'!$C$49:$L$49</c:f>
              <c:numCache>
                <c:formatCode>_-* #,##0_-;\-* #,##0_-;_-* "-"??_-;_-@_-</c:formatCode>
                <c:ptCount val="10"/>
                <c:pt idx="0">
                  <c:v>14838.11897368421</c:v>
                </c:pt>
                <c:pt idx="1">
                  <c:v>14136.263157894737</c:v>
                </c:pt>
                <c:pt idx="2">
                  <c:v>13165.067921052632</c:v>
                </c:pt>
                <c:pt idx="3">
                  <c:v>13389.703657894737</c:v>
                </c:pt>
                <c:pt idx="4">
                  <c:v>13494.868421052632</c:v>
                </c:pt>
                <c:pt idx="5">
                  <c:v>15326.21052631579</c:v>
                </c:pt>
                <c:pt idx="6">
                  <c:v>14119.631578947368</c:v>
                </c:pt>
                <c:pt idx="7">
                  <c:v>12982.078947368422</c:v>
                </c:pt>
                <c:pt idx="8">
                  <c:v>11871.078947368422</c:v>
                </c:pt>
                <c:pt idx="9">
                  <c:v>10888.763157894737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BE25-442B-BD33-2BC42ACF8640}"/>
            </c:ext>
          </c:extLst>
        </c:ser>
        <c:ser>
          <c:idx val="3"/>
          <c:order val="3"/>
          <c:tx>
            <c:v>Payments for PPE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6.8021623291993349E-3"/>
                  <c:y val="-5.884762538814893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  <a:p>
                    <a:r>
                      <a:rPr lang="en-US"/>
                      <a:t>+3.7%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E25-442B-BD33-2BC42ACF86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'(A) Payments for PPE'!$C$49:$L$49</c:f>
              <c:numCache>
                <c:formatCode>_-* #,##0_-;\-* #,##0_-;_-* "-"??_-;_-@_-</c:formatCode>
                <c:ptCount val="10"/>
                <c:pt idx="0">
                  <c:v>11339.069052631579</c:v>
                </c:pt>
                <c:pt idx="1">
                  <c:v>11362.894736842105</c:v>
                </c:pt>
                <c:pt idx="2">
                  <c:v>11146.111052631579</c:v>
                </c:pt>
                <c:pt idx="3">
                  <c:v>10617.69102631579</c:v>
                </c:pt>
                <c:pt idx="4">
                  <c:v>13256.105263157895</c:v>
                </c:pt>
                <c:pt idx="5">
                  <c:v>11526.315789473685</c:v>
                </c:pt>
                <c:pt idx="6">
                  <c:v>12515.21052631579</c:v>
                </c:pt>
                <c:pt idx="7">
                  <c:v>9432.7368421052633</c:v>
                </c:pt>
                <c:pt idx="8">
                  <c:v>9683.2368421052633</c:v>
                </c:pt>
                <c:pt idx="9">
                  <c:v>8194.2368421052633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BE25-442B-BD33-2BC42ACF86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86387616"/>
        <c:axId val="479432000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'(A) Employee Expenses'!$B$2</c15:sqref>
                        </c15:formulaRef>
                      </c:ext>
                    </c:extLst>
                    <c:strCache>
                      <c:ptCount val="1"/>
                      <c:pt idx="0">
                        <c:v>Large shire councils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'(A) Employee Expenses'!$C$1:$L$1</c15:sqref>
                        </c15:formulaRef>
                      </c:ext>
                    </c:extLst>
                    <c:strCache>
                      <c:ptCount val="10"/>
                      <c:pt idx="0">
                        <c:v>2017-18</c:v>
                      </c:pt>
                      <c:pt idx="1">
                        <c:v>2016-17</c:v>
                      </c:pt>
                      <c:pt idx="2">
                        <c:v>2015-16</c:v>
                      </c:pt>
                      <c:pt idx="3">
                        <c:v>2014-15</c:v>
                      </c:pt>
                      <c:pt idx="4">
                        <c:v>2013-14</c:v>
                      </c:pt>
                      <c:pt idx="5">
                        <c:v>2012-13</c:v>
                      </c:pt>
                      <c:pt idx="6">
                        <c:v>2011-12</c:v>
                      </c:pt>
                      <c:pt idx="7">
                        <c:v>2010-11</c:v>
                      </c:pt>
                      <c:pt idx="8">
                        <c:v>2009-10</c:v>
                      </c:pt>
                      <c:pt idx="9">
                        <c:v>2008-09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'(A) Employee Expenses'!$C$2:$L$2</c15:sqref>
                        </c15:formulaRef>
                      </c:ext>
                    </c:extLst>
                    <c:numCache>
                      <c:formatCode>General</c:formatCode>
                      <c:ptCount val="10"/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F-BE25-442B-BD33-2BC42ACF8640}"/>
                  </c:ext>
                </c:extLst>
              </c15:ser>
            </c15:filteredLineSeries>
          </c:ext>
        </c:extLst>
      </c:lineChart>
      <c:catAx>
        <c:axId val="2086387616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9432000"/>
        <c:crosses val="autoZero"/>
        <c:auto val="1"/>
        <c:lblAlgn val="ctr"/>
        <c:lblOffset val="100"/>
        <c:noMultiLvlLbl val="0"/>
      </c:catAx>
      <c:valAx>
        <c:axId val="479432000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6387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3"/>
          <c:order val="3"/>
          <c:tx>
            <c:strRef>
              <c:f>'(A) Total Revenue'!$B$49</c:f>
              <c:strCache>
                <c:ptCount val="1"/>
                <c:pt idx="0">
                  <c:v>Average large &amp; small shire councils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1.6226489130719127E-2"/>
                  <c:y val="-7.3229201166679136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  <a:p>
                    <a:r>
                      <a:rPr lang="en-US"/>
                      <a:t>+3.9%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0BA-4180-9825-07DC891877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'(A) Total Revenue'!$C$1:$L$1</c:f>
              <c:strCache>
                <c:ptCount val="10"/>
                <c:pt idx="0">
                  <c:v>2017-18</c:v>
                </c:pt>
                <c:pt idx="1">
                  <c:v>2016-17</c:v>
                </c:pt>
                <c:pt idx="2">
                  <c:v>2015-16</c:v>
                </c:pt>
                <c:pt idx="3">
                  <c:v>2014-15</c:v>
                </c:pt>
                <c:pt idx="4">
                  <c:v>2013-14</c:v>
                </c:pt>
                <c:pt idx="5">
                  <c:v>2012-13</c:v>
                </c:pt>
                <c:pt idx="6">
                  <c:v>2011-12</c:v>
                </c:pt>
                <c:pt idx="7">
                  <c:v>2010-11</c:v>
                </c:pt>
                <c:pt idx="8">
                  <c:v>2009-10</c:v>
                </c:pt>
                <c:pt idx="9">
                  <c:v>2008-09</c:v>
                </c:pt>
              </c:strCache>
            </c:strRef>
          </c:cat>
          <c:val>
            <c:numRef>
              <c:f>'(A) Total Revenue'!$C$49:$L$49</c:f>
              <c:numCache>
                <c:formatCode>_-* #,##0_-;\-* #,##0_-;_-* "-"??_-;_-@_-</c:formatCode>
                <c:ptCount val="10"/>
                <c:pt idx="0">
                  <c:v>48793.844236842102</c:v>
                </c:pt>
                <c:pt idx="1">
                  <c:v>49719.76315789474</c:v>
                </c:pt>
                <c:pt idx="2">
                  <c:v>41446.358263157897</c:v>
                </c:pt>
                <c:pt idx="3">
                  <c:v>45913.49889473684</c:v>
                </c:pt>
                <c:pt idx="4">
                  <c:v>41200.26315789474</c:v>
                </c:pt>
                <c:pt idx="5">
                  <c:v>45502.815789473687</c:v>
                </c:pt>
                <c:pt idx="6">
                  <c:v>46309.210526315786</c:v>
                </c:pt>
                <c:pt idx="7">
                  <c:v>39248.394736842107</c:v>
                </c:pt>
                <c:pt idx="8">
                  <c:v>35158.631578947367</c:v>
                </c:pt>
                <c:pt idx="9">
                  <c:v>34585.34210526316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0BA-4180-9825-07DC891877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3106208"/>
        <c:axId val="424182752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'(A) Total Revenue'!$B$2</c15:sqref>
                        </c15:formulaRef>
                      </c:ext>
                    </c:extLst>
                    <c:strCache>
                      <c:ptCount val="1"/>
                      <c:pt idx="0">
                        <c:v>Large shire councils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'(A) Total Revenue'!$C$1:$L$1</c15:sqref>
                        </c15:formulaRef>
                      </c:ext>
                    </c:extLst>
                    <c:strCache>
                      <c:ptCount val="10"/>
                      <c:pt idx="0">
                        <c:v>2017-18</c:v>
                      </c:pt>
                      <c:pt idx="1">
                        <c:v>2016-17</c:v>
                      </c:pt>
                      <c:pt idx="2">
                        <c:v>2015-16</c:v>
                      </c:pt>
                      <c:pt idx="3">
                        <c:v>2014-15</c:v>
                      </c:pt>
                      <c:pt idx="4">
                        <c:v>2013-14</c:v>
                      </c:pt>
                      <c:pt idx="5">
                        <c:v>2012-13</c:v>
                      </c:pt>
                      <c:pt idx="6">
                        <c:v>2011-12</c:v>
                      </c:pt>
                      <c:pt idx="7">
                        <c:v>2010-11</c:v>
                      </c:pt>
                      <c:pt idx="8">
                        <c:v>2009-10</c:v>
                      </c:pt>
                      <c:pt idx="9">
                        <c:v>2008-09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'(A) Total Revenue'!$C$2:$L$2</c15:sqref>
                        </c15:formulaRef>
                      </c:ext>
                    </c:extLst>
                    <c:numCache>
                      <c:formatCode>General</c:formatCode>
                      <c:ptCount val="10"/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2-40BA-4180-9825-07DC8918771F}"/>
                  </c:ext>
                </c:extLst>
              </c15:ser>
            </c15:filteredLineSeries>
            <c15:filteredLin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'(A) Total Revenue'!$B$23</c15:sqref>
                        </c15:formulaRef>
                      </c:ext>
                    </c:extLst>
                    <c:strCache>
                      <c:ptCount val="1"/>
                      <c:pt idx="0">
                        <c:v>Average large shire councils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dLbls>
                  <c:dLbl>
                    <c:idx val="0"/>
                    <c:tx>
                      <c:rich>
                        <a:bodyPr/>
                        <a:lstStyle/>
                        <a:p>
                          <a:endParaRPr lang="en-US"/>
                        </a:p>
                        <a:p>
                          <a:r>
                            <a:rPr lang="en-US"/>
                            <a:t>+4%</a:t>
                          </a:r>
                        </a:p>
                      </c:rich>
                    </c:tx>
                    <c:dLblPos val="t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03-40BA-4180-9825-07DC8918771F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'(A) Total Revenue'!$C$1:$L$1</c15:sqref>
                        </c15:formulaRef>
                      </c:ext>
                    </c:extLst>
                    <c:strCache>
                      <c:ptCount val="10"/>
                      <c:pt idx="0">
                        <c:v>2017-18</c:v>
                      </c:pt>
                      <c:pt idx="1">
                        <c:v>2016-17</c:v>
                      </c:pt>
                      <c:pt idx="2">
                        <c:v>2015-16</c:v>
                      </c:pt>
                      <c:pt idx="3">
                        <c:v>2014-15</c:v>
                      </c:pt>
                      <c:pt idx="4">
                        <c:v>2013-14</c:v>
                      </c:pt>
                      <c:pt idx="5">
                        <c:v>2012-13</c:v>
                      </c:pt>
                      <c:pt idx="6">
                        <c:v>2011-12</c:v>
                      </c:pt>
                      <c:pt idx="7">
                        <c:v>2010-11</c:v>
                      </c:pt>
                      <c:pt idx="8">
                        <c:v>2009-10</c:v>
                      </c:pt>
                      <c:pt idx="9">
                        <c:v>2008-09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'(A) Total Revenue'!$C$23:$L$23</c15:sqref>
                        </c15:formulaRef>
                      </c:ext>
                    </c:extLst>
                    <c:numCache>
                      <c:formatCode>_-* #,##0_-;\-* #,##0_-;_-* "-"??_-;_-@_-</c:formatCode>
                      <c:ptCount val="10"/>
                      <c:pt idx="0">
                        <c:v>69122.736842105267</c:v>
                      </c:pt>
                      <c:pt idx="1">
                        <c:v>69583</c:v>
                      </c:pt>
                      <c:pt idx="2">
                        <c:v>59311.835578947379</c:v>
                      </c:pt>
                      <c:pt idx="3">
                        <c:v>64558.801947368418</c:v>
                      </c:pt>
                      <c:pt idx="4">
                        <c:v>57225.73684210526</c:v>
                      </c:pt>
                      <c:pt idx="5">
                        <c:v>61489.15789473684</c:v>
                      </c:pt>
                      <c:pt idx="6">
                        <c:v>59981.210526315786</c:v>
                      </c:pt>
                      <c:pt idx="7">
                        <c:v>51533.684210526313</c:v>
                      </c:pt>
                      <c:pt idx="8">
                        <c:v>47923.42105263158</c:v>
                      </c:pt>
                      <c:pt idx="9">
                        <c:v>46982.473684210527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40BA-4180-9825-07DC8918771F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'(A) Total Revenue'!$B$46</c15:sqref>
                        </c15:formulaRef>
                      </c:ext>
                    </c:extLst>
                    <c:strCache>
                      <c:ptCount val="1"/>
                      <c:pt idx="0">
                        <c:v>Average small shire councils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dLbls>
                  <c:dLbl>
                    <c:idx val="0"/>
                    <c:tx>
                      <c:rich>
                        <a:bodyPr/>
                        <a:lstStyle/>
                        <a:p>
                          <a:endParaRPr lang="en-US"/>
                        </a:p>
                        <a:p>
                          <a:r>
                            <a:rPr lang="en-US"/>
                            <a:t>+3%</a:t>
                          </a:r>
                        </a:p>
                      </c:rich>
                    </c:tx>
                    <c:dLblPos val="t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05-40BA-4180-9825-07DC8918771F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'(A) Total Revenue'!$C$1:$L$1</c15:sqref>
                        </c15:formulaRef>
                      </c:ext>
                    </c:extLst>
                    <c:strCache>
                      <c:ptCount val="10"/>
                      <c:pt idx="0">
                        <c:v>2017-18</c:v>
                      </c:pt>
                      <c:pt idx="1">
                        <c:v>2016-17</c:v>
                      </c:pt>
                      <c:pt idx="2">
                        <c:v>2015-16</c:v>
                      </c:pt>
                      <c:pt idx="3">
                        <c:v>2014-15</c:v>
                      </c:pt>
                      <c:pt idx="4">
                        <c:v>2013-14</c:v>
                      </c:pt>
                      <c:pt idx="5">
                        <c:v>2012-13</c:v>
                      </c:pt>
                      <c:pt idx="6">
                        <c:v>2011-12</c:v>
                      </c:pt>
                      <c:pt idx="7">
                        <c:v>2010-11</c:v>
                      </c:pt>
                      <c:pt idx="8">
                        <c:v>2009-10</c:v>
                      </c:pt>
                      <c:pt idx="9">
                        <c:v>2008-09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'(A) Total Revenue'!$C$46:$L$46</c15:sqref>
                        </c15:formulaRef>
                      </c:ext>
                    </c:extLst>
                    <c:numCache>
                      <c:formatCode>_-* #,##0_-;\-* #,##0_-;_-* "-"??_-;_-@_-</c:formatCode>
                      <c:ptCount val="10"/>
                      <c:pt idx="0">
                        <c:v>28464.951631578948</c:v>
                      </c:pt>
                      <c:pt idx="1">
                        <c:v>29856.526315789473</c:v>
                      </c:pt>
                      <c:pt idx="2">
                        <c:v>23580.880947368423</c:v>
                      </c:pt>
                      <c:pt idx="3">
                        <c:v>27268.195842105266</c:v>
                      </c:pt>
                      <c:pt idx="4">
                        <c:v>25174.78947368421</c:v>
                      </c:pt>
                      <c:pt idx="5">
                        <c:v>29516.473684210527</c:v>
                      </c:pt>
                      <c:pt idx="6">
                        <c:v>32637.21052631579</c:v>
                      </c:pt>
                      <c:pt idx="7">
                        <c:v>26963.105263157893</c:v>
                      </c:pt>
                      <c:pt idx="8">
                        <c:v>22393.842105263157</c:v>
                      </c:pt>
                      <c:pt idx="9">
                        <c:v>22188.21052631579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40BA-4180-9825-07DC8918771F}"/>
                  </c:ext>
                </c:extLst>
              </c15:ser>
            </c15:filteredLineSeries>
          </c:ext>
        </c:extLst>
      </c:lineChart>
      <c:catAx>
        <c:axId val="433106208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4182752"/>
        <c:crosses val="autoZero"/>
        <c:auto val="1"/>
        <c:lblAlgn val="ctr"/>
        <c:lblOffset val="100"/>
        <c:noMultiLvlLbl val="0"/>
      </c:catAx>
      <c:valAx>
        <c:axId val="424182752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106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1"/>
          <p:cNvSpPr>
            <a:spLocks noGrp="1"/>
          </p:cNvSpPr>
          <p:nvPr>
            <p:ph type="dt" sz="half" idx="1"/>
          </p:nvPr>
        </p:nvSpPr>
        <p:spPr>
          <a:xfrm>
            <a:off x="61368" y="147558"/>
            <a:ext cx="6734734" cy="779594"/>
          </a:xfrm>
          <a:prstGeom prst="rect">
            <a:avLst/>
          </a:prstGeom>
          <a:noFill/>
          <a:ln>
            <a:noFill/>
          </a:ln>
          <a:effectLst>
            <a:outerShdw sx="1000" sy="1000" rotWithShape="0">
              <a:srgbClr val="000000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none"/>
        </p:style>
        <p:txBody>
          <a:bodyPr vert="horz" lIns="91440" tIns="45720" rIns="91440" bIns="45720" rtlCol="0" anchor="t" anchorCtr="0"/>
          <a:lstStyle>
            <a:lvl1pPr algn="l">
              <a:defRPr sz="1050" b="0" i="0" u="none" cap="none" spc="0">
                <a:ln w="18415" cmpd="sng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algn="ctr"/>
            <a:r>
              <a:rPr lang="en-US" sz="1100">
                <a:solidFill>
                  <a:srgbClr val="004EA8"/>
                </a:solidFill>
              </a:rPr>
              <a:t>Victorian Auditor-General’s Office  ▌  Date</a:t>
            </a:r>
            <a:br>
              <a:rPr lang="en-US" sz="1100">
                <a:solidFill>
                  <a:srgbClr val="004EA8"/>
                </a:solidFill>
              </a:rPr>
            </a:br>
            <a:r>
              <a:rPr lang="en-AU" sz="1100">
                <a:solidFill>
                  <a:srgbClr val="004EA8"/>
                </a:solidFill>
              </a:rPr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8371246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22275" y="4777194"/>
            <a:ext cx="5953125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Date Placeholder 11"/>
          <p:cNvSpPr>
            <a:spLocks noGrp="1"/>
          </p:cNvSpPr>
          <p:nvPr>
            <p:ph type="dt" sz="half" idx="1"/>
          </p:nvPr>
        </p:nvSpPr>
        <p:spPr>
          <a:xfrm>
            <a:off x="61368" y="147558"/>
            <a:ext cx="6734734" cy="779594"/>
          </a:xfrm>
          <a:prstGeom prst="rect">
            <a:avLst/>
          </a:prstGeom>
          <a:noFill/>
          <a:ln>
            <a:noFill/>
          </a:ln>
          <a:effectLst>
            <a:outerShdw sx="1000" sy="1000" rotWithShape="0">
              <a:srgbClr val="000000"/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none"/>
        </p:style>
        <p:txBody>
          <a:bodyPr vert="horz" lIns="91440" tIns="45720" rIns="91440" bIns="45720" rtlCol="0" anchor="t" anchorCtr="0"/>
          <a:lstStyle>
            <a:lvl1pPr algn="l">
              <a:defRPr sz="1050" b="0" i="0" u="none" cap="none" spc="0">
                <a:ln w="18415" cmpd="sng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algn="ctr"/>
            <a:r>
              <a:rPr lang="en-US" sz="1100">
                <a:solidFill>
                  <a:srgbClr val="004EA8"/>
                </a:solidFill>
              </a:rPr>
              <a:t>Victorian Auditor-General’s Office  ▌  Date</a:t>
            </a:r>
            <a:br>
              <a:rPr lang="en-US" sz="1100">
                <a:solidFill>
                  <a:srgbClr val="004EA8"/>
                </a:solidFill>
              </a:rPr>
            </a:br>
            <a:r>
              <a:rPr lang="en-AU" sz="1100">
                <a:solidFill>
                  <a:srgbClr val="004EA8"/>
                </a:solidFill>
              </a:rPr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053402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56241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4290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Context around </a:t>
            </a:r>
            <a:r>
              <a:rPr lang="en-AU" err="1"/>
              <a:t>RoA</a:t>
            </a:r>
            <a:endParaRPr lang="en-AU"/>
          </a:p>
          <a:p>
            <a:r>
              <a:rPr lang="en-AU"/>
              <a:t>10 years of actual</a:t>
            </a:r>
          </a:p>
          <a:p>
            <a:pPr defTabSz="1824411">
              <a:defRPr/>
            </a:pPr>
            <a:r>
              <a:rPr lang="en-AU"/>
              <a:t>Forecasts for most years</a:t>
            </a:r>
          </a:p>
          <a:p>
            <a:pPr defTabSz="1824411">
              <a:defRPr/>
            </a:pPr>
            <a:r>
              <a:rPr lang="en-AU" b="0"/>
              <a:t>All figures are average for all </a:t>
            </a:r>
            <a:r>
              <a:rPr lang="en-AU"/>
              <a:t>39 </a:t>
            </a:r>
            <a:r>
              <a:rPr lang="en-AU" err="1"/>
              <a:t>RCV</a:t>
            </a:r>
            <a:r>
              <a:rPr lang="en-AU"/>
              <a:t> members</a:t>
            </a:r>
          </a:p>
          <a:p>
            <a:endParaRPr lang="en-AU"/>
          </a:p>
          <a:p>
            <a:r>
              <a:rPr lang="en-AU"/>
              <a:t>Is a ratio</a:t>
            </a:r>
          </a:p>
          <a:p>
            <a:r>
              <a:rPr lang="en-AU"/>
              <a:t>Higher is better</a:t>
            </a:r>
          </a:p>
          <a:p>
            <a:r>
              <a:rPr lang="en-AU"/>
              <a:t>&gt;1 is low risk</a:t>
            </a:r>
          </a:p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3678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824411">
              <a:defRPr/>
            </a:pPr>
            <a:r>
              <a:rPr lang="en-AU"/>
              <a:t>Underestimate</a:t>
            </a:r>
          </a:p>
          <a:p>
            <a:pPr defTabSz="1824411">
              <a:defRPr/>
            </a:pPr>
            <a:r>
              <a:rPr lang="en-AU"/>
              <a:t>Don’t tend towards more accuracy the nearer the actual</a:t>
            </a:r>
          </a:p>
          <a:p>
            <a:r>
              <a:rPr lang="en-AU"/>
              <a:t>Improving</a:t>
            </a:r>
          </a:p>
          <a:p>
            <a:pPr defTabSz="1824411">
              <a:defRPr/>
            </a:pPr>
            <a:r>
              <a:rPr lang="en-AU"/>
              <a:t>&gt;1 is low risk</a:t>
            </a:r>
          </a:p>
        </p:txBody>
      </p:sp>
    </p:spTree>
    <p:extLst>
      <p:ext uri="{BB962C8B-B14F-4D97-AF65-F5344CB8AC3E}">
        <p14:creationId xmlns:p14="http://schemas.microsoft.com/office/powerpoint/2010/main" val="2276806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Context around </a:t>
            </a:r>
            <a:r>
              <a:rPr lang="en-AU" err="1"/>
              <a:t>RoA</a:t>
            </a:r>
            <a:endParaRPr lang="en-AU"/>
          </a:p>
          <a:p>
            <a:r>
              <a:rPr lang="en-AU"/>
              <a:t>15 years of actual</a:t>
            </a:r>
          </a:p>
          <a:p>
            <a:r>
              <a:rPr lang="en-AU"/>
              <a:t>Is a ratio</a:t>
            </a:r>
          </a:p>
          <a:p>
            <a:r>
              <a:rPr lang="en-AU"/>
              <a:t>Forecasts for most years</a:t>
            </a:r>
          </a:p>
          <a:p>
            <a:r>
              <a:rPr lang="en-AU"/>
              <a:t>&gt;1 is low risk</a:t>
            </a:r>
          </a:p>
          <a:p>
            <a:r>
              <a:rPr lang="en-AU"/>
              <a:t>Check your own</a:t>
            </a:r>
          </a:p>
          <a:p>
            <a:endParaRPr lang="en-AU"/>
          </a:p>
          <a:p>
            <a:pPr defTabSz="1824411"/>
            <a:r>
              <a:rPr lang="en-AU"/>
              <a:t>18/19</a:t>
            </a:r>
          </a:p>
          <a:p>
            <a:r>
              <a:rPr lang="en-AU"/>
              <a:t>Towong</a:t>
            </a:r>
          </a:p>
          <a:p>
            <a:r>
              <a:rPr lang="en-AU"/>
              <a:t>9.3%</a:t>
            </a:r>
          </a:p>
          <a:p>
            <a:r>
              <a:rPr lang="en-AU"/>
              <a:t>Corangamite</a:t>
            </a:r>
          </a:p>
          <a:p>
            <a:r>
              <a:rPr lang="en-AU"/>
              <a:t>6%</a:t>
            </a:r>
          </a:p>
        </p:txBody>
      </p:sp>
    </p:spTree>
    <p:extLst>
      <p:ext uri="{BB962C8B-B14F-4D97-AF65-F5344CB8AC3E}">
        <p14:creationId xmlns:p14="http://schemas.microsoft.com/office/powerpoint/2010/main" val="1242888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Estimate well</a:t>
            </a:r>
          </a:p>
          <a:p>
            <a:r>
              <a:rPr lang="en-AU"/>
              <a:t>Lower is better</a:t>
            </a:r>
          </a:p>
          <a:p>
            <a:r>
              <a:rPr lang="en-AU"/>
              <a:t>&gt;40% is medium risk</a:t>
            </a:r>
          </a:p>
          <a:p>
            <a:r>
              <a:rPr lang="en-AU"/>
              <a:t>&gt;60% high risk</a:t>
            </a:r>
          </a:p>
        </p:txBody>
      </p:sp>
    </p:spTree>
    <p:extLst>
      <p:ext uri="{BB962C8B-B14F-4D97-AF65-F5344CB8AC3E}">
        <p14:creationId xmlns:p14="http://schemas.microsoft.com/office/powerpoint/2010/main" val="19189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Higher is better</a:t>
            </a:r>
          </a:p>
        </p:txBody>
      </p:sp>
    </p:spTree>
    <p:extLst>
      <p:ext uri="{BB962C8B-B14F-4D97-AF65-F5344CB8AC3E}">
        <p14:creationId xmlns:p14="http://schemas.microsoft.com/office/powerpoint/2010/main" val="49241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824411">
              <a:defRPr/>
            </a:pPr>
            <a:r>
              <a:rPr lang="en-AU" b="0"/>
              <a:t>Blip is DB calls</a:t>
            </a:r>
          </a:p>
          <a:p>
            <a:r>
              <a:rPr lang="en-AU"/>
              <a:t>Pre/Post </a:t>
            </a:r>
          </a:p>
          <a:p>
            <a:r>
              <a:rPr lang="en-AU"/>
              <a:t>7/2</a:t>
            </a:r>
          </a:p>
          <a:p>
            <a:r>
              <a:rPr lang="en-AU"/>
              <a:t>Employee costs</a:t>
            </a:r>
          </a:p>
          <a:p>
            <a:r>
              <a:rPr lang="en-AU"/>
              <a:t>6%/2.2%</a:t>
            </a:r>
          </a:p>
          <a:p>
            <a:r>
              <a:rPr lang="en-AU"/>
              <a:t>Materials and services</a:t>
            </a:r>
          </a:p>
          <a:p>
            <a:r>
              <a:rPr lang="en-AU"/>
              <a:t>2.7%/6.1%</a:t>
            </a:r>
          </a:p>
          <a:p>
            <a:pPr defTabSz="1824411"/>
            <a:r>
              <a:rPr lang="en-AU"/>
              <a:t>PPE</a:t>
            </a:r>
          </a:p>
          <a:p>
            <a:r>
              <a:rPr lang="en-AU"/>
              <a:t>4.5%/0.9%</a:t>
            </a:r>
            <a:endParaRPr lang="en-AU" b="0"/>
          </a:p>
        </p:txBody>
      </p:sp>
    </p:spTree>
    <p:extLst>
      <p:ext uri="{BB962C8B-B14F-4D97-AF65-F5344CB8AC3E}">
        <p14:creationId xmlns:p14="http://schemas.microsoft.com/office/powerpoint/2010/main" val="3057355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82879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3682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2568" y="0"/>
            <a:ext cx="126345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71883" y="546571"/>
            <a:ext cx="10218821" cy="3056292"/>
          </a:xfrm>
        </p:spPr>
        <p:txBody>
          <a:bodyPr anchor="t">
            <a:normAutofit/>
          </a:bodyPr>
          <a:lstStyle>
            <a:lvl1pPr algn="l"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1304" y="3850849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 (optional)</a:t>
            </a:r>
          </a:p>
          <a:p>
            <a:r>
              <a:rPr lang="en-US"/>
              <a:t>Author/Presenter</a:t>
            </a:r>
          </a:p>
          <a:p>
            <a:r>
              <a:rPr lang="en-US"/>
              <a:t>Date</a:t>
            </a:r>
            <a:endParaRPr lang="en-AU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355" y="5749489"/>
            <a:ext cx="2599949" cy="86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878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71883" y="546571"/>
            <a:ext cx="10218821" cy="3056292"/>
          </a:xfrm>
        </p:spPr>
        <p:txBody>
          <a:bodyPr anchor="t">
            <a:normAutofit/>
          </a:bodyPr>
          <a:lstStyle>
            <a:lvl1pPr algn="l"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1304" y="3850849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 (optional)</a:t>
            </a:r>
          </a:p>
          <a:p>
            <a:r>
              <a:rPr lang="en-US"/>
              <a:t>Author/Presenter</a:t>
            </a:r>
          </a:p>
          <a:p>
            <a:r>
              <a:rPr lang="en-US"/>
              <a:t>Date</a:t>
            </a:r>
            <a:endParaRPr lang="en-AU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355" y="5749489"/>
            <a:ext cx="2599949" cy="86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608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557" y="1628775"/>
            <a:ext cx="11468559" cy="4679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31615" y="6423327"/>
            <a:ext cx="600501" cy="320540"/>
          </a:xfrm>
        </p:spPr>
        <p:txBody>
          <a:bodyPr/>
          <a:lstStyle>
            <a:lvl1pPr>
              <a:defRPr/>
            </a:lvl1pPr>
          </a:lstStyle>
          <a:p>
            <a:fld id="{AC7AFE09-3400-4A06-864B-F2EF7D5CAD3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63557" y="266700"/>
            <a:ext cx="11468559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0299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351" y="266700"/>
            <a:ext cx="11499863" cy="136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7351" y="1628775"/>
            <a:ext cx="5530789" cy="4679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7614" y="1628775"/>
            <a:ext cx="5529600" cy="4679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3556B-2653-4135-A56A-652943B38643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7192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539" y="291393"/>
            <a:ext cx="11490593" cy="13373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539" y="1628775"/>
            <a:ext cx="11490593" cy="4679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36713" y="6441834"/>
            <a:ext cx="600501" cy="3205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4EA8"/>
                </a:solidFill>
                <a:latin typeface="Calibri" panose="020F0502020204030204" pitchFamily="34" charset="0"/>
              </a:defRPr>
            </a:lvl1pPr>
          </a:lstStyle>
          <a:p>
            <a:fld id="{236EA179-19F0-4315-8CD9-53EB33BA9BD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12192000" cy="272716"/>
          </a:xfrm>
          <a:prstGeom prst="rect">
            <a:avLst/>
          </a:prstGeom>
          <a:solidFill>
            <a:srgbClr val="F49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/>
          <p:cNvSpPr/>
          <p:nvPr userDrawn="1"/>
        </p:nvSpPr>
        <p:spPr>
          <a:xfrm>
            <a:off x="0" y="272716"/>
            <a:ext cx="1235242" cy="65852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7888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2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F49600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200"/>
        </a:spcBef>
        <a:buClrTx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1200"/>
        </a:spcBef>
        <a:buClrTx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1200"/>
        </a:spcBef>
        <a:buClrTx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1200"/>
        </a:spcBef>
        <a:buClrTx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1200"/>
        </a:spcBef>
        <a:buClrTx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500" userDrawn="1">
          <p15:clr>
            <a:srgbClr val="F26B43"/>
          </p15:clr>
        </p15:guide>
        <p15:guide id="3" orient="horz" pos="3974" userDrawn="1">
          <p15:clr>
            <a:srgbClr val="F26B43"/>
          </p15:clr>
        </p15:guide>
        <p15:guide id="4" orient="horz" pos="102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0226" y="400045"/>
            <a:ext cx="6573078" cy="3056292"/>
          </a:xfrm>
        </p:spPr>
        <p:txBody>
          <a:bodyPr/>
          <a:lstStyle/>
          <a:p>
            <a:r>
              <a:rPr lang="en-AU"/>
              <a:t>Long-term ratios and trends for </a:t>
            </a:r>
            <a:r>
              <a:rPr lang="en-AU" err="1"/>
              <a:t>RCV</a:t>
            </a:r>
            <a:r>
              <a:rPr lang="en-AU"/>
              <a:t> councils</a:t>
            </a:r>
            <a:br>
              <a:rPr lang="en-AU"/>
            </a:br>
            <a:endParaRPr lang="en-AU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021304" y="4929809"/>
            <a:ext cx="9144000" cy="576802"/>
          </a:xfrm>
        </p:spPr>
        <p:txBody>
          <a:bodyPr>
            <a:normAutofit/>
          </a:bodyPr>
          <a:lstStyle/>
          <a:p>
            <a:r>
              <a:rPr lang="en-AU"/>
              <a:t>16 October 2019</a:t>
            </a:r>
          </a:p>
        </p:txBody>
      </p:sp>
    </p:spTree>
    <p:extLst>
      <p:ext uri="{BB962C8B-B14F-4D97-AF65-F5344CB8AC3E}">
        <p14:creationId xmlns:p14="http://schemas.microsoft.com/office/powerpoint/2010/main" val="2739160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D72A53-710B-4AE7-A6F4-CC6810969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AU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92FF6F-72DD-4924-8EEC-C2FF83F25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FE09-3400-4A06-864B-F2EF7D5CAD3E}" type="slidenum">
              <a:rPr lang="en-AU" smtClean="0"/>
              <a:pPr/>
              <a:t>10</a:t>
            </a:fld>
            <a:endParaRPr lang="en-AU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7784FB8-0766-474F-BCE2-181EE7D86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557" y="266700"/>
            <a:ext cx="11468559" cy="6477167"/>
          </a:xfrm>
        </p:spPr>
        <p:txBody>
          <a:bodyPr>
            <a:normAutofit/>
          </a:bodyPr>
          <a:lstStyle/>
          <a:p>
            <a:pPr algn="ctr"/>
            <a:r>
              <a:rPr lang="en-AU" sz="1150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394516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556B-2653-4135-A56A-652943B38643}" type="slidenum">
              <a:rPr lang="en-AU" smtClean="0"/>
              <a:pPr/>
              <a:t>2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Liquidity (Prior year forecast vs Actual)</a:t>
            </a:r>
            <a:endParaRPr lang="en-AU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3C4E8B9C-558A-4CB1-B4AC-206ED553D3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5573059"/>
              </p:ext>
            </p:extLst>
          </p:nvPr>
        </p:nvGraphicFramePr>
        <p:xfrm>
          <a:off x="359884" y="1628775"/>
          <a:ext cx="11468559" cy="4794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F329FA7-D380-463A-886F-3E6F454F025E}"/>
              </a:ext>
            </a:extLst>
          </p:cNvPr>
          <p:cNvCxnSpPr>
            <a:cxnSpLocks/>
          </p:cNvCxnSpPr>
          <p:nvPr/>
        </p:nvCxnSpPr>
        <p:spPr>
          <a:xfrm>
            <a:off x="9618245" y="1892300"/>
            <a:ext cx="0" cy="3833395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297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556B-2653-4135-A56A-652943B38643}" type="slidenum">
              <a:rPr lang="en-AU" smtClean="0"/>
              <a:pPr/>
              <a:t>3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Liquidity (Forecasts vs Actual)</a:t>
            </a:r>
            <a:endParaRPr lang="en-AU">
              <a:latin typeface="Calibri"/>
              <a:cs typeface="Calibri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ABA7B765-D875-45A0-AC33-A50A993073B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63538" y="1628775"/>
          <a:ext cx="11468100" cy="467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51B21FE4-5200-4C3F-BE29-B5CD4F06AE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049864"/>
              </p:ext>
            </p:extLst>
          </p:nvPr>
        </p:nvGraphicFramePr>
        <p:xfrm>
          <a:off x="359884" y="1628774"/>
          <a:ext cx="11468101" cy="4794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CF2C14D-9790-44BB-A3DD-4173F5484D07}"/>
              </a:ext>
            </a:extLst>
          </p:cNvPr>
          <p:cNvCxnSpPr>
            <a:cxnSpLocks/>
          </p:cNvCxnSpPr>
          <p:nvPr/>
        </p:nvCxnSpPr>
        <p:spPr>
          <a:xfrm flipV="1">
            <a:off x="1089321" y="2209800"/>
            <a:ext cx="10476000" cy="1031702"/>
          </a:xfrm>
          <a:prstGeom prst="line">
            <a:avLst/>
          </a:prstGeom>
          <a:ln w="19050">
            <a:solidFill>
              <a:srgbClr val="F49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7149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556B-2653-4135-A56A-652943B38643}" type="slidenum">
              <a:rPr lang="en-AU" smtClean="0"/>
              <a:pPr/>
              <a:t>4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Liquidity of worst result (Prior year forecast vs Actual)</a:t>
            </a:r>
            <a:endParaRPr lang="en-AU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60AAB14-8723-4609-B781-CE6F09F73E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8817782"/>
              </p:ext>
            </p:extLst>
          </p:nvPr>
        </p:nvGraphicFramePr>
        <p:xfrm>
          <a:off x="359884" y="1628775"/>
          <a:ext cx="11468559" cy="4794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49600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556B-2653-4135-A56A-652943B38643}" type="slidenum">
              <a:rPr lang="en-AU" smtClean="0"/>
              <a:pPr/>
              <a:t>5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Indebtedness (Forecasts vs Actual)</a:t>
            </a:r>
            <a:endParaRPr lang="en-AU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ABA7B765-D875-45A0-AC33-A50A993073B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63538" y="1628775"/>
          <a:ext cx="11468100" cy="467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9A09BFD8-FDD0-45AE-80DA-B0DD93621B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0645784"/>
              </p:ext>
            </p:extLst>
          </p:nvPr>
        </p:nvGraphicFramePr>
        <p:xfrm>
          <a:off x="359884" y="1628775"/>
          <a:ext cx="11468559" cy="4794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56A7B2-CC04-4586-895B-8E593E809B8C}"/>
              </a:ext>
            </a:extLst>
          </p:cNvPr>
          <p:cNvCxnSpPr>
            <a:cxnSpLocks/>
          </p:cNvCxnSpPr>
          <p:nvPr/>
        </p:nvCxnSpPr>
        <p:spPr>
          <a:xfrm>
            <a:off x="1112169" y="2993502"/>
            <a:ext cx="10419696" cy="0"/>
          </a:xfrm>
          <a:prstGeom prst="line">
            <a:avLst/>
          </a:prstGeom>
          <a:ln w="19050">
            <a:solidFill>
              <a:srgbClr val="F49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1643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556B-2653-4135-A56A-652943B38643}" type="slidenum">
              <a:rPr lang="en-AU" smtClean="0"/>
              <a:pPr/>
              <a:t>6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 result (Forecasts vs Actual)</a:t>
            </a:r>
            <a:endParaRPr lang="en-AU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D2848D0-A3C0-43B0-BFF0-4C6564B525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4736071"/>
              </p:ext>
            </p:extLst>
          </p:nvPr>
        </p:nvGraphicFramePr>
        <p:xfrm>
          <a:off x="359884" y="1628775"/>
          <a:ext cx="11468559" cy="4794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3943422-3BBC-44F0-8FBB-D95C0FC5F8BE}"/>
              </a:ext>
            </a:extLst>
          </p:cNvPr>
          <p:cNvCxnSpPr>
            <a:cxnSpLocks/>
          </p:cNvCxnSpPr>
          <p:nvPr/>
        </p:nvCxnSpPr>
        <p:spPr>
          <a:xfrm flipV="1">
            <a:off x="1130059" y="3175000"/>
            <a:ext cx="10440000" cy="1023672"/>
          </a:xfrm>
          <a:prstGeom prst="line">
            <a:avLst/>
          </a:prstGeom>
          <a:ln w="19050">
            <a:solidFill>
              <a:srgbClr val="F49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6960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556B-2653-4135-A56A-652943B38643}" type="slidenum">
              <a:rPr lang="en-AU" smtClean="0"/>
              <a:pPr/>
              <a:t>7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Expenditure ($’000)</a:t>
            </a:r>
            <a:endParaRPr lang="en-AU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481B6DD-D7D4-400F-98EA-3FBE243A50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2627906"/>
              </p:ext>
            </p:extLst>
          </p:nvPr>
        </p:nvGraphicFramePr>
        <p:xfrm>
          <a:off x="359884" y="1628775"/>
          <a:ext cx="11468559" cy="4794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47279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BD3A66-F155-44BF-A1A8-698E741E8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FE09-3400-4A06-864B-F2EF7D5CAD3E}" type="slidenum">
              <a:rPr lang="en-AU" smtClean="0"/>
              <a:pPr/>
              <a:t>8</a:t>
            </a:fld>
            <a:endParaRPr lang="en-AU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EBCFB57-EEF2-4F65-9307-447D146C3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Revenue ($’000)</a:t>
            </a:r>
            <a:endParaRPr lang="en-AU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DD9D533-307F-4BF5-8428-886B3BE581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3262664"/>
              </p:ext>
            </p:extLst>
          </p:nvPr>
        </p:nvGraphicFramePr>
        <p:xfrm>
          <a:off x="363538" y="1628775"/>
          <a:ext cx="11468100" cy="467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43193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556B-2653-4135-A56A-652943B38643}" type="slidenum">
              <a:rPr lang="en-AU" smtClean="0"/>
              <a:pPr/>
              <a:t>9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By cohort</a:t>
            </a:r>
            <a:endParaRPr lang="en-AU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ABA7B765-D875-45A0-AC33-A50A993073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1422348"/>
              </p:ext>
            </p:extLst>
          </p:nvPr>
        </p:nvGraphicFramePr>
        <p:xfrm>
          <a:off x="363538" y="1628775"/>
          <a:ext cx="11468100" cy="467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F201B02-D03D-49CD-88F3-8F32A231C2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307682"/>
              </p:ext>
            </p:extLst>
          </p:nvPr>
        </p:nvGraphicFramePr>
        <p:xfrm>
          <a:off x="359885" y="1398825"/>
          <a:ext cx="11468560" cy="5058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8213">
                  <a:extLst>
                    <a:ext uri="{9D8B030D-6E8A-4147-A177-3AD203B41FA5}">
                      <a16:colId xmlns:a16="http://schemas.microsoft.com/office/drawing/2014/main" val="783540558"/>
                    </a:ext>
                  </a:extLst>
                </a:gridCol>
                <a:gridCol w="2029522">
                  <a:extLst>
                    <a:ext uri="{9D8B030D-6E8A-4147-A177-3AD203B41FA5}">
                      <a16:colId xmlns:a16="http://schemas.microsoft.com/office/drawing/2014/main" val="3498162467"/>
                    </a:ext>
                  </a:extLst>
                </a:gridCol>
                <a:gridCol w="2033401">
                  <a:extLst>
                    <a:ext uri="{9D8B030D-6E8A-4147-A177-3AD203B41FA5}">
                      <a16:colId xmlns:a16="http://schemas.microsoft.com/office/drawing/2014/main" val="2515076957"/>
                    </a:ext>
                  </a:extLst>
                </a:gridCol>
                <a:gridCol w="2293712">
                  <a:extLst>
                    <a:ext uri="{9D8B030D-6E8A-4147-A177-3AD203B41FA5}">
                      <a16:colId xmlns:a16="http://schemas.microsoft.com/office/drawing/2014/main" val="3130623132"/>
                    </a:ext>
                  </a:extLst>
                </a:gridCol>
                <a:gridCol w="2293712">
                  <a:extLst>
                    <a:ext uri="{9D8B030D-6E8A-4147-A177-3AD203B41FA5}">
                      <a16:colId xmlns:a16="http://schemas.microsoft.com/office/drawing/2014/main" val="117826182"/>
                    </a:ext>
                  </a:extLst>
                </a:gridCol>
              </a:tblGrid>
              <a:tr h="631269">
                <a:tc>
                  <a:txBody>
                    <a:bodyPr/>
                    <a:lstStyle/>
                    <a:p>
                      <a:pPr algn="l"/>
                      <a:r>
                        <a:rPr lang="en-AU"/>
                        <a:t>Measure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Large councils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Small councils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Medium risk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High risk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1804779"/>
                  </a:ext>
                </a:extLst>
              </a:tr>
              <a:tr h="631269">
                <a:tc>
                  <a:txBody>
                    <a:bodyPr/>
                    <a:lstStyle/>
                    <a:p>
                      <a:r>
                        <a:rPr lang="en-AU"/>
                        <a:t>Liquidity 2017-18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/>
                        <a:t>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0.75 - 1.0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&lt; 0.75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383698"/>
                  </a:ext>
                </a:extLst>
              </a:tr>
              <a:tr h="631269">
                <a:tc>
                  <a:txBody>
                    <a:bodyPr/>
                    <a:lstStyle/>
                    <a:p>
                      <a:r>
                        <a:rPr lang="en-AU"/>
                        <a:t>Indebtedness  2017-18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26.2%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/>
                        <a:t>19.0%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40% - 60%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&gt; 60%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258414"/>
                  </a:ext>
                </a:extLst>
              </a:tr>
              <a:tr h="631269">
                <a:tc>
                  <a:txBody>
                    <a:bodyPr/>
                    <a:lstStyle/>
                    <a:p>
                      <a:r>
                        <a:rPr lang="en-AU"/>
                        <a:t>Net result  2017-18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/>
                        <a:t>13.1%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11.3%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-10% - 0%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&lt; -10%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975716"/>
                  </a:ext>
                </a:extLst>
              </a:tr>
              <a:tr h="631269">
                <a:tc>
                  <a:txBody>
                    <a:bodyPr/>
                    <a:lstStyle/>
                    <a:p>
                      <a:r>
                        <a:rPr lang="en-AU"/>
                        <a:t>Employee cost trend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5.6%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/>
                        <a:t>4.0%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129703"/>
                  </a:ext>
                </a:extLst>
              </a:tr>
              <a:tr h="631269">
                <a:tc>
                  <a:txBody>
                    <a:bodyPr/>
                    <a:lstStyle/>
                    <a:p>
                      <a:r>
                        <a:rPr lang="en-AU"/>
                        <a:t>PPE trend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/>
                        <a:t>3.8%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3.4%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4937989"/>
                  </a:ext>
                </a:extLst>
              </a:tr>
              <a:tr h="63126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AU"/>
                        <a:t>Materials &amp; services trend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AU"/>
                        <a:t>3.5%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AU"/>
                        <a:t>3.5%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A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AU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6216145"/>
                  </a:ext>
                </a:extLst>
              </a:tr>
              <a:tr h="631269">
                <a:tc>
                  <a:txBody>
                    <a:bodyPr/>
                    <a:lstStyle/>
                    <a:p>
                      <a:r>
                        <a:rPr lang="en-AU"/>
                        <a:t>Revenue trend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0"/>
                        <a:t>4.4%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/>
                        <a:t>2.8%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AU"/>
                    </a:p>
                    <a:p>
                      <a:pPr lvl="0" algn="ctr">
                        <a:buNone/>
                      </a:pPr>
                      <a:endParaRPr lang="en-A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U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51337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9026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AGO 2017 v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4EA8"/>
      </a:accent1>
      <a:accent2>
        <a:srgbClr val="6695CB"/>
      </a:accent2>
      <a:accent3>
        <a:srgbClr val="B3CAE5"/>
      </a:accent3>
      <a:accent4>
        <a:srgbClr val="F49600"/>
      </a:accent4>
      <a:accent5>
        <a:srgbClr val="F8C066"/>
      </a:accent5>
      <a:accent6>
        <a:srgbClr val="FCE0B3"/>
      </a:accent6>
      <a:hlink>
        <a:srgbClr val="00B7BD"/>
      </a:hlink>
      <a:folHlink>
        <a:srgbClr val="66D4D7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" id="{B465FB1D-3274-4C53-BB36-DA9F1BACA4E7}" vid="{B5FABE61-8D52-4C67-BED9-FAE41DC0769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E794CF38386948BDC2F2D281F6ECF1" ma:contentTypeVersion="5" ma:contentTypeDescription="Create a new document." ma:contentTypeScope="" ma:versionID="28bc814458a911346e25ee15d4de47cc">
  <xsd:schema xmlns:xsd="http://www.w3.org/2001/XMLSchema" xmlns:xs="http://www.w3.org/2001/XMLSchema" xmlns:p="http://schemas.microsoft.com/office/2006/metadata/properties" xmlns:ns3="26858b5a-035a-4f12-83bd-70fccfb3673b" xmlns:ns4="15ba72b4-29c6-4615-9d6f-422cbe31fd7d" targetNamespace="http://schemas.microsoft.com/office/2006/metadata/properties" ma:root="true" ma:fieldsID="470649c7e27647771043f548ccd9a409" ns3:_="" ns4:_="">
    <xsd:import namespace="26858b5a-035a-4f12-83bd-70fccfb3673b"/>
    <xsd:import namespace="15ba72b4-29c6-4615-9d6f-422cbe31fd7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858b5a-035a-4f12-83bd-70fccfb367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ba72b4-29c6-4615-9d6f-422cbe31fd7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527E43A-2AC5-4427-8C1D-4AC91B884D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B73E2C-37FF-44C7-B0B4-593C76293DB0}">
  <ds:schemaRefs>
    <ds:schemaRef ds:uri="http://schemas.microsoft.com/office/infopath/2007/PartnerControls"/>
    <ds:schemaRef ds:uri="http://purl.org/dc/dcmitype/"/>
    <ds:schemaRef ds:uri="http://purl.org/dc/elements/1.1/"/>
    <ds:schemaRef ds:uri="15ba72b4-29c6-4615-9d6f-422cbe31fd7d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26858b5a-035a-4f12-83bd-70fccfb3673b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F156D0B-B273-4BC6-8A14-7683BDF3C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858b5a-035a-4f12-83bd-70fccfb3673b"/>
    <ds:schemaRef ds:uri="15ba72b4-29c6-4615-9d6f-422cbe31fd7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- Presentation</Template>
  <TotalTime>0</TotalTime>
  <Words>282</Words>
  <Application>Microsoft Office PowerPoint</Application>
  <PresentationFormat>Widescreen</PresentationFormat>
  <Paragraphs>102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Long-term ratios and trends for RCV councils </vt:lpstr>
      <vt:lpstr>Liquidity (Prior year forecast vs Actual)</vt:lpstr>
      <vt:lpstr>Liquidity (Forecasts vs Actual)</vt:lpstr>
      <vt:lpstr>Liquidity of worst result (Prior year forecast vs Actual)</vt:lpstr>
      <vt:lpstr>Indebtedness (Forecasts vs Actual)</vt:lpstr>
      <vt:lpstr>Net result (Forecasts vs Actual)</vt:lpstr>
      <vt:lpstr>Expenditure ($’000)</vt:lpstr>
      <vt:lpstr>Revenue ($’000)</vt:lpstr>
      <vt:lpstr>By cohort</vt:lpstr>
      <vt:lpstr>Questions?</vt:lpstr>
    </vt:vector>
  </TitlesOfParts>
  <Company>VAGO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Ratios and trends for RCV members</dc:title>
  <dc:creator>Dave Barry</dc:creator>
  <cp:lastModifiedBy>Ryan Green</cp:lastModifiedBy>
  <cp:revision>1</cp:revision>
  <cp:lastPrinted>2019-10-16T01:57:47Z</cp:lastPrinted>
  <dcterms:created xsi:type="dcterms:W3CDTF">2019-10-15T08:09:36Z</dcterms:created>
  <dcterms:modified xsi:type="dcterms:W3CDTF">2019-10-16T02:12:16Z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0x01010029E794CF38386948BDC2F2D281F6ECF1</vt:lpwstr>
  </property>
  <property fmtid="{D5CDD505-2E9C-101B-9397-08002B2CF9AE}" pid="3" name="MSIP_Label_8553b131-efac-4065-bf9d-cd799c0afba5_Enabled">
    <vt:lpwstr>True</vt:lpwstr>
  </property>
  <property fmtid="{D5CDD505-2E9C-101B-9397-08002B2CF9AE}" pid="4" name="MSIP_Label_8553b131-efac-4065-bf9d-cd799c0afba5_SiteId">
    <vt:lpwstr>2c7f1f78-afc6-43de-bfdd-cf12c4016c70</vt:lpwstr>
  </property>
  <property fmtid="{D5CDD505-2E9C-101B-9397-08002B2CF9AE}" pid="5" name="MSIP_Label_8553b131-efac-4065-bf9d-cd799c0afba5_Owner">
    <vt:lpwstr>David.Barry@audit.vic.gov.au</vt:lpwstr>
  </property>
  <property fmtid="{D5CDD505-2E9C-101B-9397-08002B2CF9AE}" pid="6" name="MSIP_Label_8553b131-efac-4065-bf9d-cd799c0afba5_SetDate">
    <vt:lpwstr>2019-10-15T08:58:39.4398312Z</vt:lpwstr>
  </property>
  <property fmtid="{D5CDD505-2E9C-101B-9397-08002B2CF9AE}" pid="7" name="MSIP_Label_8553b131-efac-4065-bf9d-cd799c0afba5_Name">
    <vt:lpwstr>PUBLIC DOMAIN</vt:lpwstr>
  </property>
  <property fmtid="{D5CDD505-2E9C-101B-9397-08002B2CF9AE}" pid="8" name="MSIP_Label_8553b131-efac-4065-bf9d-cd799c0afba5_Application">
    <vt:lpwstr>Microsoft Azure Information Protection</vt:lpwstr>
  </property>
  <property fmtid="{D5CDD505-2E9C-101B-9397-08002B2CF9AE}" pid="9" name="MSIP_Label_8553b131-efac-4065-bf9d-cd799c0afba5_Extended_MSFT_Method">
    <vt:lpwstr>Manual</vt:lpwstr>
  </property>
  <property fmtid="{D5CDD505-2E9C-101B-9397-08002B2CF9AE}" pid="10" name="Sensitivity">
    <vt:lpwstr>PUBLIC DOMAIN</vt:lpwstr>
  </property>
</Properties>
</file>